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256" r:id="rId2"/>
    <p:sldId id="257" r:id="rId3"/>
    <p:sldId id="258" r:id="rId4"/>
    <p:sldId id="281" r:id="rId5"/>
    <p:sldId id="282" r:id="rId6"/>
    <p:sldId id="283" r:id="rId7"/>
    <p:sldId id="284" r:id="rId8"/>
    <p:sldId id="285" r:id="rId9"/>
    <p:sldId id="286" r:id="rId10"/>
    <p:sldId id="313" r:id="rId11"/>
    <p:sldId id="287" r:id="rId12"/>
    <p:sldId id="259" r:id="rId13"/>
    <p:sldId id="289" r:id="rId14"/>
    <p:sldId id="317" r:id="rId15"/>
    <p:sldId id="318" r:id="rId16"/>
    <p:sldId id="291" r:id="rId17"/>
    <p:sldId id="292" r:id="rId18"/>
    <p:sldId id="293" r:id="rId19"/>
    <p:sldId id="294" r:id="rId20"/>
    <p:sldId id="295" r:id="rId21"/>
    <p:sldId id="330" r:id="rId22"/>
    <p:sldId id="319" r:id="rId23"/>
    <p:sldId id="296" r:id="rId24"/>
    <p:sldId id="297" r:id="rId25"/>
    <p:sldId id="355" r:id="rId26"/>
    <p:sldId id="356" r:id="rId27"/>
    <p:sldId id="357" r:id="rId28"/>
    <p:sldId id="358" r:id="rId29"/>
    <p:sldId id="361" r:id="rId30"/>
    <p:sldId id="362" r:id="rId31"/>
    <p:sldId id="363" r:id="rId32"/>
    <p:sldId id="364" r:id="rId33"/>
    <p:sldId id="350" r:id="rId34"/>
    <p:sldId id="352" r:id="rId35"/>
    <p:sldId id="353" r:id="rId36"/>
    <p:sldId id="354" r:id="rId37"/>
    <p:sldId id="359" r:id="rId38"/>
    <p:sldId id="262" r:id="rId39"/>
    <p:sldId id="365" r:id="rId40"/>
    <p:sldId id="366" r:id="rId41"/>
    <p:sldId id="266" r:id="rId42"/>
    <p:sldId id="270" r:id="rId43"/>
    <p:sldId id="331" r:id="rId44"/>
    <p:sldId id="267" r:id="rId45"/>
    <p:sldId id="269" r:id="rId46"/>
    <p:sldId id="335" r:id="rId47"/>
    <p:sldId id="332" r:id="rId48"/>
    <p:sldId id="334" r:id="rId49"/>
    <p:sldId id="336" r:id="rId50"/>
    <p:sldId id="338" r:id="rId51"/>
    <p:sldId id="268" r:id="rId52"/>
    <p:sldId id="272" r:id="rId53"/>
    <p:sldId id="265" r:id="rId54"/>
    <p:sldId id="275" r:id="rId55"/>
    <p:sldId id="347" r:id="rId56"/>
    <p:sldId id="349" r:id="rId57"/>
    <p:sldId id="263" r:id="rId58"/>
    <p:sldId id="340" r:id="rId59"/>
    <p:sldId id="276" r:id="rId60"/>
    <p:sldId id="280" r:id="rId61"/>
    <p:sldId id="360" r:id="rId62"/>
    <p:sldId id="341" r:id="rId63"/>
    <p:sldId id="342" r:id="rId64"/>
    <p:sldId id="339" r:id="rId65"/>
    <p:sldId id="343" r:id="rId66"/>
    <p:sldId id="264" r:id="rId67"/>
    <p:sldId id="307" r:id="rId68"/>
    <p:sldId id="344" r:id="rId69"/>
    <p:sldId id="345" r:id="rId70"/>
    <p:sldId id="346" r:id="rId71"/>
    <p:sldId id="310" r:id="rId72"/>
    <p:sldId id="311" r:id="rId7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A5A"/>
    <a:srgbClr val="00336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32" autoAdjust="0"/>
    <p:restoredTop sz="96820" autoAdjust="0"/>
  </p:normalViewPr>
  <p:slideViewPr>
    <p:cSldViewPr>
      <p:cViewPr varScale="1">
        <p:scale>
          <a:sx n="85" d="100"/>
          <a:sy n="85" d="100"/>
        </p:scale>
        <p:origin x="-1205" y="-77"/>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6137-1EE9-41DB-B048-223BD0543D96}" type="datetimeFigureOut">
              <a:rPr lang="en-US" smtClean="0"/>
              <a:pPr/>
              <a:t>10/9/2015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DC6E44-DFCF-4D08-9988-1AC861FB8B59}" type="slidenum">
              <a:rPr lang="en-US" smtClean="0"/>
              <a:pPr/>
              <a:t>‹#›</a:t>
            </a:fld>
            <a:endParaRPr lang="en-US"/>
          </a:p>
        </p:txBody>
      </p:sp>
    </p:spTree>
    <p:extLst>
      <p:ext uri="{BB962C8B-B14F-4D97-AF65-F5344CB8AC3E}">
        <p14:creationId xmlns="" xmlns:p14="http://schemas.microsoft.com/office/powerpoint/2010/main" val="11119872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latin typeface="+mn-lt"/>
                <a:ea typeface="+mn-ea"/>
                <a:cs typeface="+mn-cs"/>
              </a:rPr>
              <a:t>Mata </a:t>
            </a:r>
            <a:r>
              <a:rPr lang="en-AU" sz="1200" kern="1200" dirty="0" err="1" smtClean="0">
                <a:solidFill>
                  <a:schemeClr val="tx1"/>
                </a:solidFill>
                <a:latin typeface="+mn-lt"/>
                <a:ea typeface="+mn-ea"/>
                <a:cs typeface="+mn-cs"/>
              </a:rPr>
              <a:t>kuliah</a:t>
            </a:r>
            <a:r>
              <a:rPr lang="en-AU" sz="1200" kern="1200" dirty="0" smtClean="0">
                <a:solidFill>
                  <a:schemeClr val="tx1"/>
                </a:solidFill>
                <a:latin typeface="+mn-lt"/>
                <a:ea typeface="+mn-ea"/>
                <a:cs typeface="+mn-cs"/>
              </a:rPr>
              <a:t> Multimedia Programming Foundation </a:t>
            </a:r>
            <a:r>
              <a:rPr lang="en-AU" sz="1200" kern="1200" dirty="0" err="1" smtClean="0">
                <a:solidFill>
                  <a:schemeClr val="tx1"/>
                </a:solidFill>
                <a:latin typeface="+mn-lt"/>
                <a:ea typeface="+mn-ea"/>
                <a:cs typeface="+mn-cs"/>
              </a:rPr>
              <a:t>berisi</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tentang</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prinsip</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dasar</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elemen-elemen</a:t>
            </a:r>
            <a:r>
              <a:rPr lang="en-AU" sz="1200" kern="1200" dirty="0" smtClean="0">
                <a:solidFill>
                  <a:schemeClr val="tx1"/>
                </a:solidFill>
                <a:latin typeface="+mn-lt"/>
                <a:ea typeface="+mn-ea"/>
                <a:cs typeface="+mn-cs"/>
              </a:rPr>
              <a:t> multimedia, </a:t>
            </a:r>
            <a:r>
              <a:rPr lang="en-AU" sz="1200" kern="1200" dirty="0" err="1" smtClean="0">
                <a:solidFill>
                  <a:schemeClr val="tx1"/>
                </a:solidFill>
                <a:latin typeface="+mn-lt"/>
                <a:ea typeface="+mn-ea"/>
                <a:cs typeface="+mn-cs"/>
              </a:rPr>
              <a:t>berbagai</a:t>
            </a:r>
            <a:r>
              <a:rPr lang="en-AU" sz="1200" kern="1200" dirty="0" smtClean="0">
                <a:solidFill>
                  <a:schemeClr val="tx1"/>
                </a:solidFill>
                <a:latin typeface="+mn-lt"/>
                <a:ea typeface="+mn-ea"/>
                <a:cs typeface="+mn-cs"/>
              </a:rPr>
              <a:t> format, </a:t>
            </a:r>
            <a:r>
              <a:rPr lang="en-AU" sz="1200" kern="1200" dirty="0" err="1" smtClean="0">
                <a:solidFill>
                  <a:schemeClr val="tx1"/>
                </a:solidFill>
                <a:latin typeface="+mn-lt"/>
                <a:ea typeface="+mn-ea"/>
                <a:cs typeface="+mn-cs"/>
              </a:rPr>
              <a:t>atribut</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dasar</a:t>
            </a:r>
            <a:r>
              <a:rPr lang="en-AU" sz="1200" kern="1200" dirty="0" smtClean="0">
                <a:solidFill>
                  <a:schemeClr val="tx1"/>
                </a:solidFill>
                <a:latin typeface="+mn-lt"/>
                <a:ea typeface="+mn-ea"/>
                <a:cs typeface="+mn-cs"/>
              </a:rPr>
              <a:t>, format yang </a:t>
            </a:r>
            <a:r>
              <a:rPr lang="en-AU" sz="1200" kern="1200" dirty="0" err="1" smtClean="0">
                <a:solidFill>
                  <a:schemeClr val="tx1"/>
                </a:solidFill>
                <a:latin typeface="+mn-lt"/>
                <a:ea typeface="+mn-ea"/>
                <a:cs typeface="+mn-cs"/>
              </a:rPr>
              <a:t>dipunyai</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tiap</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elemen</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dan</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juga</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perkembangan</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terakhir</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dari</a:t>
            </a:r>
            <a:r>
              <a:rPr lang="en-AU" sz="1200" kern="1200" dirty="0" smtClean="0">
                <a:solidFill>
                  <a:schemeClr val="tx1"/>
                </a:solidFill>
                <a:latin typeface="+mn-lt"/>
                <a:ea typeface="+mn-ea"/>
                <a:cs typeface="+mn-cs"/>
              </a:rPr>
              <a:t> multimedia communication. Mata </a:t>
            </a:r>
            <a:r>
              <a:rPr lang="en-AU" sz="1200" kern="1200" dirty="0" err="1" smtClean="0">
                <a:solidFill>
                  <a:schemeClr val="tx1"/>
                </a:solidFill>
                <a:latin typeface="+mn-lt"/>
                <a:ea typeface="+mn-ea"/>
                <a:cs typeface="+mn-cs"/>
              </a:rPr>
              <a:t>kuliah</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ini</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memberikan</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penjelasan</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dasar</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bahasa</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pemrograman</a:t>
            </a:r>
            <a:r>
              <a:rPr lang="en-AU" sz="1200" kern="1200" dirty="0" smtClean="0">
                <a:solidFill>
                  <a:schemeClr val="tx1"/>
                </a:solidFill>
                <a:latin typeface="+mn-lt"/>
                <a:ea typeface="+mn-ea"/>
                <a:cs typeface="+mn-cs"/>
              </a:rPr>
              <a:t> Java </a:t>
            </a:r>
            <a:r>
              <a:rPr lang="en-AU" sz="1200" kern="1200" dirty="0" err="1" smtClean="0">
                <a:solidFill>
                  <a:schemeClr val="tx1"/>
                </a:solidFill>
                <a:latin typeface="+mn-lt"/>
                <a:ea typeface="+mn-ea"/>
                <a:cs typeface="+mn-cs"/>
              </a:rPr>
              <a:t>untuk</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merancang</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aplikasi</a:t>
            </a:r>
            <a:r>
              <a:rPr lang="en-AU" sz="1200" kern="1200" dirty="0" smtClean="0">
                <a:solidFill>
                  <a:schemeClr val="tx1"/>
                </a:solidFill>
                <a:latin typeface="+mn-lt"/>
                <a:ea typeface="+mn-ea"/>
                <a:cs typeface="+mn-cs"/>
              </a:rPr>
              <a:t> yang </a:t>
            </a:r>
            <a:r>
              <a:rPr lang="en-AU" sz="1200" kern="1200" dirty="0" err="1" smtClean="0">
                <a:solidFill>
                  <a:schemeClr val="tx1"/>
                </a:solidFill>
                <a:latin typeface="+mn-lt"/>
                <a:ea typeface="+mn-ea"/>
                <a:cs typeface="+mn-cs"/>
              </a:rPr>
              <a:t>melibatkan</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elemen-elemen</a:t>
            </a:r>
            <a:r>
              <a:rPr lang="en-AU" sz="1200" kern="1200" dirty="0" smtClean="0">
                <a:solidFill>
                  <a:schemeClr val="tx1"/>
                </a:solidFill>
                <a:latin typeface="+mn-lt"/>
                <a:ea typeface="+mn-ea"/>
                <a:cs typeface="+mn-cs"/>
              </a:rPr>
              <a:t> multimedia </a:t>
            </a:r>
            <a:r>
              <a:rPr lang="en-AU" sz="1200" kern="1200" dirty="0" err="1" smtClean="0">
                <a:solidFill>
                  <a:schemeClr val="tx1"/>
                </a:solidFill>
                <a:latin typeface="+mn-lt"/>
                <a:ea typeface="+mn-ea"/>
                <a:cs typeface="+mn-cs"/>
              </a:rPr>
              <a:t>tersebut</a:t>
            </a:r>
            <a:r>
              <a:rPr lang="en-AU" sz="1200" kern="1200" dirty="0" smtClean="0">
                <a:solidFill>
                  <a:schemeClr val="tx1"/>
                </a:solidFill>
                <a:latin typeface="+mn-lt"/>
                <a:ea typeface="+mn-ea"/>
                <a:cs typeface="+mn-cs"/>
              </a:rPr>
              <a:t>.</a:t>
            </a:r>
            <a:endParaRPr lang="en-US" dirty="0" smtClean="0"/>
          </a:p>
        </p:txBody>
      </p:sp>
      <p:sp>
        <p:nvSpPr>
          <p:cNvPr id="4" name="Slide Number Placeholder 3"/>
          <p:cNvSpPr>
            <a:spLocks noGrp="1"/>
          </p:cNvSpPr>
          <p:nvPr>
            <p:ph type="sldNum" sz="quarter" idx="10"/>
          </p:nvPr>
        </p:nvSpPr>
        <p:spPr/>
        <p:txBody>
          <a:bodyPr/>
          <a:lstStyle/>
          <a:p>
            <a:fld id="{D5DC6E44-DFCF-4D08-9988-1AC861FB8B59}" type="slidenum">
              <a:rPr lang="en-US" smtClean="0"/>
              <a:pPr/>
              <a:t>3</a:t>
            </a:fld>
            <a:endParaRPr lang="en-US"/>
          </a:p>
        </p:txBody>
      </p:sp>
    </p:spTree>
    <p:extLst>
      <p:ext uri="{BB962C8B-B14F-4D97-AF65-F5344CB8AC3E}">
        <p14:creationId xmlns="" xmlns:p14="http://schemas.microsoft.com/office/powerpoint/2010/main" val="901848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5DC6E44-DFCF-4D08-9988-1AC861FB8B59}" type="slidenum">
              <a:rPr lang="en-US" smtClean="0"/>
              <a:pPr/>
              <a:t>4</a:t>
            </a:fld>
            <a:endParaRPr lang="en-US"/>
          </a:p>
        </p:txBody>
      </p:sp>
    </p:spTree>
    <p:extLst>
      <p:ext uri="{BB962C8B-B14F-4D97-AF65-F5344CB8AC3E}">
        <p14:creationId xmlns="" xmlns:p14="http://schemas.microsoft.com/office/powerpoint/2010/main" val="19337474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z="1200" kern="1200" dirty="0" smtClean="0">
                <a:solidFill>
                  <a:schemeClr val="tx1"/>
                </a:solidFill>
                <a:latin typeface="+mn-lt"/>
                <a:ea typeface="+mn-ea"/>
                <a:cs typeface="+mn-cs"/>
              </a:rPr>
              <a:t>This course comprises general game theories, game design concepts, development, and production. It gives the students basic knowledge related to game design concepts and skills to develop games. It is the next step of Multimedia Programming Foundation course</a:t>
            </a:r>
            <a:endParaRPr lang="en-US" dirty="0"/>
          </a:p>
        </p:txBody>
      </p:sp>
      <p:sp>
        <p:nvSpPr>
          <p:cNvPr id="4" name="Slide Number Placeholder 3"/>
          <p:cNvSpPr>
            <a:spLocks noGrp="1"/>
          </p:cNvSpPr>
          <p:nvPr>
            <p:ph type="sldNum" sz="quarter" idx="10"/>
          </p:nvPr>
        </p:nvSpPr>
        <p:spPr/>
        <p:txBody>
          <a:bodyPr/>
          <a:lstStyle/>
          <a:p>
            <a:fld id="{D5DC6E44-DFCF-4D08-9988-1AC861FB8B59}" type="slidenum">
              <a:rPr lang="en-US" smtClean="0"/>
              <a:pPr/>
              <a:t>12</a:t>
            </a:fld>
            <a:endParaRPr lang="en-US"/>
          </a:p>
        </p:txBody>
      </p:sp>
    </p:spTree>
    <p:extLst>
      <p:ext uri="{BB962C8B-B14F-4D97-AF65-F5344CB8AC3E}">
        <p14:creationId xmlns="" xmlns:p14="http://schemas.microsoft.com/office/powerpoint/2010/main" val="20053980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z="1200" kern="1200" dirty="0" smtClean="0">
                <a:solidFill>
                  <a:schemeClr val="tx1"/>
                </a:solidFill>
                <a:latin typeface="+mn-lt"/>
                <a:ea typeface="+mn-ea"/>
                <a:cs typeface="+mn-cs"/>
              </a:rPr>
              <a:t>This course comprises general game theories, game design concepts, development, and production. It gives the students basic knowledge related to game design concepts and skills to develop games. It is the next step of Multimedia Programming Foundation course</a:t>
            </a:r>
            <a:endParaRPr lang="en-US" dirty="0"/>
          </a:p>
        </p:txBody>
      </p:sp>
      <p:sp>
        <p:nvSpPr>
          <p:cNvPr id="4" name="Slide Number Placeholder 3"/>
          <p:cNvSpPr>
            <a:spLocks noGrp="1"/>
          </p:cNvSpPr>
          <p:nvPr>
            <p:ph type="sldNum" sz="quarter" idx="10"/>
          </p:nvPr>
        </p:nvSpPr>
        <p:spPr/>
        <p:txBody>
          <a:bodyPr/>
          <a:lstStyle/>
          <a:p>
            <a:fld id="{D5DC6E44-DFCF-4D08-9988-1AC861FB8B59}" type="slidenum">
              <a:rPr lang="en-US" smtClean="0"/>
              <a:pPr/>
              <a:t>25</a:t>
            </a:fld>
            <a:endParaRPr lang="en-US"/>
          </a:p>
        </p:txBody>
      </p:sp>
    </p:spTree>
    <p:extLst>
      <p:ext uri="{BB962C8B-B14F-4D97-AF65-F5344CB8AC3E}">
        <p14:creationId xmlns="" xmlns:p14="http://schemas.microsoft.com/office/powerpoint/2010/main" val="20053980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z="1200" kern="1200" dirty="0" smtClean="0">
                <a:solidFill>
                  <a:schemeClr val="tx1"/>
                </a:solidFill>
                <a:latin typeface="+mn-lt"/>
                <a:ea typeface="+mn-ea"/>
                <a:cs typeface="+mn-cs"/>
              </a:rPr>
              <a:t>This course comprises general game theories, game design concepts, development, and production. It gives the students basic knowledge related to game design concepts and skills to develop games. It is the next step of Multimedia Programming Foundation course</a:t>
            </a:r>
            <a:endParaRPr lang="en-US" dirty="0"/>
          </a:p>
        </p:txBody>
      </p:sp>
      <p:sp>
        <p:nvSpPr>
          <p:cNvPr id="4" name="Slide Number Placeholder 3"/>
          <p:cNvSpPr>
            <a:spLocks noGrp="1"/>
          </p:cNvSpPr>
          <p:nvPr>
            <p:ph type="sldNum" sz="quarter" idx="10"/>
          </p:nvPr>
        </p:nvSpPr>
        <p:spPr/>
        <p:txBody>
          <a:bodyPr/>
          <a:lstStyle/>
          <a:p>
            <a:fld id="{D5DC6E44-DFCF-4D08-9988-1AC861FB8B59}" type="slidenum">
              <a:rPr lang="en-US" smtClean="0"/>
              <a:pPr/>
              <a:t>29</a:t>
            </a:fld>
            <a:endParaRPr lang="en-US"/>
          </a:p>
        </p:txBody>
      </p:sp>
    </p:spTree>
    <p:extLst>
      <p:ext uri="{BB962C8B-B14F-4D97-AF65-F5344CB8AC3E}">
        <p14:creationId xmlns="" xmlns:p14="http://schemas.microsoft.com/office/powerpoint/2010/main" val="2005398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z="1200" kern="1200" dirty="0" smtClean="0">
                <a:solidFill>
                  <a:schemeClr val="tx1"/>
                </a:solidFill>
                <a:latin typeface="+mn-lt"/>
                <a:ea typeface="+mn-ea"/>
                <a:cs typeface="+mn-cs"/>
              </a:rPr>
              <a:t>This course comprises general game theories, game design concepts, development, and production. It gives the students basic knowledge related to game design concepts and skills to develop games. It is the next step of Multimedia Programming Foundation course</a:t>
            </a:r>
            <a:endParaRPr lang="en-US" dirty="0"/>
          </a:p>
        </p:txBody>
      </p:sp>
      <p:sp>
        <p:nvSpPr>
          <p:cNvPr id="4" name="Slide Number Placeholder 3"/>
          <p:cNvSpPr>
            <a:spLocks noGrp="1"/>
          </p:cNvSpPr>
          <p:nvPr>
            <p:ph type="sldNum" sz="quarter" idx="10"/>
          </p:nvPr>
        </p:nvSpPr>
        <p:spPr/>
        <p:txBody>
          <a:bodyPr/>
          <a:lstStyle/>
          <a:p>
            <a:fld id="{D5DC6E44-DFCF-4D08-9988-1AC861FB8B59}" type="slidenum">
              <a:rPr lang="en-US" smtClean="0"/>
              <a:pPr/>
              <a:t>33</a:t>
            </a:fld>
            <a:endParaRPr lang="en-US"/>
          </a:p>
        </p:txBody>
      </p:sp>
    </p:spTree>
    <p:extLst>
      <p:ext uri="{BB962C8B-B14F-4D97-AF65-F5344CB8AC3E}">
        <p14:creationId xmlns="" xmlns:p14="http://schemas.microsoft.com/office/powerpoint/2010/main" val="200539802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Type 1)">
    <p:spTree>
      <p:nvGrpSpPr>
        <p:cNvPr id="1" name=""/>
        <p:cNvGrpSpPr/>
        <p:nvPr/>
      </p:nvGrpSpPr>
      <p:grpSpPr>
        <a:xfrm>
          <a:off x="0" y="0"/>
          <a:ext cx="0" cy="0"/>
          <a:chOff x="0" y="0"/>
          <a:chExt cx="0" cy="0"/>
        </a:xfrm>
      </p:grpSpPr>
      <p:pic>
        <p:nvPicPr>
          <p:cNvPr id="11" name="Picture 6" descr="template ppt BU-2.jpg"/>
          <p:cNvPicPr>
            <a:picLocks noChangeAspect="1"/>
          </p:cNvPicPr>
          <p:nvPr userDrawn="1"/>
        </p:nvPicPr>
        <p:blipFill>
          <a:blip r:embed="rId2" cstate="email">
            <a:extLst>
              <a:ext uri="{28A0092B-C50C-407E-A947-70E740481C1C}">
                <a14:useLocalDpi xmlns="" xmlns:a14="http://schemas.microsoft.com/office/drawing/2010/main"/>
              </a:ext>
            </a:extLst>
          </a:blip>
          <a:srcRect/>
          <a:stretch>
            <a:fillRect/>
          </a:stretch>
        </p:blipFill>
        <p:spPr bwMode="auto">
          <a:xfrm>
            <a:off x="0" y="0"/>
            <a:ext cx="9144000" cy="6857999"/>
          </a:xfrm>
          <a:prstGeom prst="rect">
            <a:avLst/>
          </a:prstGeom>
          <a:noFill/>
          <a:ln w="9525">
            <a:noFill/>
            <a:miter lim="800000"/>
            <a:headEnd/>
            <a:tailEnd/>
          </a:ln>
        </p:spPr>
      </p:pic>
      <p:sp>
        <p:nvSpPr>
          <p:cNvPr id="14" name="Title 1"/>
          <p:cNvSpPr>
            <a:spLocks noGrp="1"/>
          </p:cNvSpPr>
          <p:nvPr>
            <p:ph type="ctrTitle"/>
          </p:nvPr>
        </p:nvSpPr>
        <p:spPr>
          <a:xfrm>
            <a:off x="1219200" y="4397375"/>
            <a:ext cx="7772400" cy="860425"/>
          </a:xfrm>
        </p:spPr>
        <p:txBody>
          <a:bodyPr>
            <a:normAutofit/>
          </a:bodyPr>
          <a:lstStyle>
            <a:lvl1pPr algn="r">
              <a:defRPr sz="4400">
                <a:solidFill>
                  <a:schemeClr val="bg1"/>
                </a:solidFill>
              </a:defRPr>
            </a:lvl1pPr>
          </a:lstStyle>
          <a:p>
            <a:r>
              <a:rPr lang="en-US" smtClean="0"/>
              <a:t>Click to edit Master title style</a:t>
            </a:r>
            <a:endParaRPr lang="en-US" dirty="0"/>
          </a:p>
        </p:txBody>
      </p:sp>
      <p:sp>
        <p:nvSpPr>
          <p:cNvPr id="15" name="Subtitle 2"/>
          <p:cNvSpPr>
            <a:spLocks noGrp="1"/>
          </p:cNvSpPr>
          <p:nvPr>
            <p:ph type="subTitle" idx="1"/>
          </p:nvPr>
        </p:nvSpPr>
        <p:spPr>
          <a:xfrm>
            <a:off x="4419600" y="5257800"/>
            <a:ext cx="4572000" cy="1295400"/>
          </a:xfrm>
        </p:spPr>
        <p:txBody>
          <a:bodyPr>
            <a:normAutofit/>
          </a:bodyPr>
          <a:lstStyle>
            <a:lvl1pPr marL="0" indent="0" algn="r">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grpSp>
        <p:nvGrpSpPr>
          <p:cNvPr id="5" name="Group 4"/>
          <p:cNvGrpSpPr/>
          <p:nvPr userDrawn="1"/>
        </p:nvGrpSpPr>
        <p:grpSpPr>
          <a:xfrm>
            <a:off x="-15627" y="2209800"/>
            <a:ext cx="9244459" cy="1371600"/>
            <a:chOff x="-15627" y="1981200"/>
            <a:chExt cx="9244459" cy="1371600"/>
          </a:xfrm>
        </p:grpSpPr>
        <p:pic>
          <p:nvPicPr>
            <p:cNvPr id="6" name="Picture 5"/>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532191" y="2106344"/>
              <a:ext cx="1627436" cy="1083693"/>
            </a:xfrm>
            <a:prstGeom prst="rect">
              <a:avLst/>
            </a:prstGeom>
            <a:noFill/>
            <a:ln w="12700" cap="flat">
              <a:solidFill>
                <a:srgbClr val="FFFFFF"/>
              </a:solidFill>
              <a:prstDash val="solid"/>
              <a:miter lim="800000"/>
              <a:headEnd/>
              <a:tailEnd/>
            </a:ln>
          </p:spPr>
        </p:pic>
        <p:pic>
          <p:nvPicPr>
            <p:cNvPr id="7" name="Picture 6"/>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6004099" y="2071711"/>
              <a:ext cx="1679897" cy="1118327"/>
            </a:xfrm>
            <a:prstGeom prst="rect">
              <a:avLst/>
            </a:prstGeom>
            <a:noFill/>
            <a:ln w="12700" cap="flat">
              <a:solidFill>
                <a:srgbClr val="FFFFFF"/>
              </a:solidFill>
              <a:prstDash val="solid"/>
              <a:miter lim="800000"/>
              <a:headEnd/>
              <a:tailEnd/>
            </a:ln>
          </p:spPr>
        </p:pic>
        <p:pic>
          <p:nvPicPr>
            <p:cNvPr id="8" name="Picture 7"/>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1622971" y="2184549"/>
              <a:ext cx="1903140" cy="987613"/>
            </a:xfrm>
            <a:prstGeom prst="rect">
              <a:avLst/>
            </a:prstGeom>
            <a:noFill/>
            <a:ln w="12700" cap="flat">
              <a:solidFill>
                <a:srgbClr val="FFFFFF"/>
              </a:solidFill>
              <a:prstDash val="solid"/>
              <a:miter lim="800000"/>
              <a:headEnd/>
              <a:tailEnd/>
            </a:ln>
          </p:spPr>
        </p:pic>
        <p:pic>
          <p:nvPicPr>
            <p:cNvPr id="9" name="Picture 8"/>
            <p:cNvPicPr>
              <a:picLocks noChangeAspect="1" noChangeArrowheads="1"/>
            </p:cNvPicPr>
            <p:nvPr/>
          </p:nvPicPr>
          <p:blipFill>
            <a:blip r:embed="rId6" cstate="email">
              <a:extLst>
                <a:ext uri="{28A0092B-C50C-407E-A947-70E740481C1C}">
                  <a14:useLocalDpi xmlns="" xmlns:a14="http://schemas.microsoft.com/office/drawing/2010/main"/>
                </a:ext>
              </a:extLst>
            </a:blip>
            <a:srcRect/>
            <a:stretch>
              <a:fillRect/>
            </a:stretch>
          </p:blipFill>
          <p:spPr bwMode="auto">
            <a:xfrm>
              <a:off x="3396630" y="2070594"/>
              <a:ext cx="1509117" cy="1137319"/>
            </a:xfrm>
            <a:prstGeom prst="rect">
              <a:avLst/>
            </a:prstGeom>
            <a:noFill/>
            <a:ln w="12700" cap="flat">
              <a:solidFill>
                <a:srgbClr val="FFFFFF"/>
              </a:solidFill>
              <a:prstDash val="solid"/>
              <a:miter lim="800000"/>
              <a:headEnd/>
              <a:tailEnd/>
            </a:ln>
          </p:spPr>
        </p:pic>
        <p:pic>
          <p:nvPicPr>
            <p:cNvPr id="10" name="Picture 9"/>
            <p:cNvPicPr>
              <a:picLocks noChangeAspect="1" noChangeArrowheads="1"/>
            </p:cNvPicPr>
            <p:nvPr/>
          </p:nvPicPr>
          <p:blipFill>
            <a:blip r:embed="rId7" cstate="email">
              <a:extLst>
                <a:ext uri="{28A0092B-C50C-407E-A947-70E740481C1C}">
                  <a14:useLocalDpi xmlns="" xmlns:a14="http://schemas.microsoft.com/office/drawing/2010/main"/>
                </a:ext>
              </a:extLst>
            </a:blip>
            <a:srcRect/>
            <a:stretch>
              <a:fillRect/>
            </a:stretch>
          </p:blipFill>
          <p:spPr bwMode="auto">
            <a:xfrm>
              <a:off x="4909096" y="2114165"/>
              <a:ext cx="1346150" cy="1071404"/>
            </a:xfrm>
            <a:prstGeom prst="rect">
              <a:avLst/>
            </a:prstGeom>
            <a:noFill/>
            <a:ln w="12700" cap="flat">
              <a:solidFill>
                <a:srgbClr val="FFFFFF"/>
              </a:solidFill>
              <a:prstDash val="solid"/>
              <a:miter lim="800000"/>
              <a:headEnd/>
              <a:tailEnd/>
            </a:ln>
          </p:spPr>
        </p:pic>
        <p:pic>
          <p:nvPicPr>
            <p:cNvPr id="12" name="Picture 10"/>
            <p:cNvPicPr>
              <a:picLocks noChangeAspect="1" noChangeArrowheads="1"/>
            </p:cNvPicPr>
            <p:nvPr/>
          </p:nvPicPr>
          <p:blipFill>
            <a:blip r:embed="rId8" cstate="email">
              <a:extLst>
                <a:ext uri="{28A0092B-C50C-407E-A947-70E740481C1C}">
                  <a14:useLocalDpi xmlns="" xmlns:a14="http://schemas.microsoft.com/office/drawing/2010/main"/>
                </a:ext>
              </a:extLst>
            </a:blip>
            <a:srcRect/>
            <a:stretch>
              <a:fillRect/>
            </a:stretch>
          </p:blipFill>
          <p:spPr bwMode="auto">
            <a:xfrm>
              <a:off x="-15627" y="2184549"/>
              <a:ext cx="1780356" cy="987613"/>
            </a:xfrm>
            <a:prstGeom prst="rect">
              <a:avLst/>
            </a:prstGeom>
            <a:noFill/>
            <a:ln w="12700" cap="flat">
              <a:solidFill>
                <a:srgbClr val="FFFFFF"/>
              </a:solidFill>
              <a:prstDash val="solid"/>
              <a:miter lim="800000"/>
              <a:headEnd/>
              <a:tailEnd/>
            </a:ln>
          </p:spPr>
        </p:pic>
        <p:sp>
          <p:nvSpPr>
            <p:cNvPr id="13" name="Rectangle 11"/>
            <p:cNvSpPr>
              <a:spLocks/>
            </p:cNvSpPr>
            <p:nvPr/>
          </p:nvSpPr>
          <p:spPr bwMode="auto">
            <a:xfrm>
              <a:off x="0" y="1981200"/>
              <a:ext cx="9159627" cy="212287"/>
            </a:xfrm>
            <a:prstGeom prst="rect">
              <a:avLst/>
            </a:prstGeom>
            <a:solidFill>
              <a:schemeClr val="accent1"/>
            </a:solidFill>
            <a:ln w="25400" cap="flat">
              <a:noFill/>
              <a:miter lim="800000"/>
              <a:headEnd type="none" w="med" len="med"/>
              <a:tailEnd type="none" w="med" len="med"/>
            </a:ln>
          </p:spPr>
          <p:txBody>
            <a:bodyPr lIns="0" tIns="0" rIns="0" bIns="0"/>
            <a:lstStyle/>
            <a:p>
              <a:endParaRPr lang="en-US" dirty="0"/>
            </a:p>
          </p:txBody>
        </p:sp>
        <p:sp>
          <p:nvSpPr>
            <p:cNvPr id="16" name="Rectangle 12"/>
            <p:cNvSpPr>
              <a:spLocks/>
            </p:cNvSpPr>
            <p:nvPr/>
          </p:nvSpPr>
          <p:spPr bwMode="auto">
            <a:xfrm>
              <a:off x="0" y="3146466"/>
              <a:ext cx="9228832" cy="206334"/>
            </a:xfrm>
            <a:prstGeom prst="rect">
              <a:avLst/>
            </a:prstGeom>
            <a:solidFill>
              <a:schemeClr val="bg1">
                <a:lumMod val="85000"/>
              </a:schemeClr>
            </a:solidFill>
            <a:ln w="25400" cap="flat">
              <a:noFill/>
              <a:miter lim="800000"/>
              <a:headEnd type="none" w="med" len="med"/>
              <a:tailEnd type="none" w="med" len="med"/>
            </a:ln>
          </p:spPr>
          <p:txBody>
            <a:bodyPr lIns="0" tIns="0" rIns="0" bIns="0"/>
            <a:lstStyle/>
            <a:p>
              <a:endParaRPr lang="en-US" dirty="0"/>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914400"/>
            <a:ext cx="5111750" cy="52117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2133600"/>
            <a:ext cx="3008313" cy="39925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ext Placeholder 13"/>
          <p:cNvSpPr>
            <a:spLocks noGrp="1"/>
          </p:cNvSpPr>
          <p:nvPr>
            <p:ph type="body" sz="quarter" idx="13" hasCustomPrompt="1"/>
          </p:nvPr>
        </p:nvSpPr>
        <p:spPr>
          <a:xfrm>
            <a:off x="457200" y="0"/>
            <a:ext cx="8229600" cy="838200"/>
          </a:xfrm>
        </p:spPr>
        <p:txBody>
          <a:bodyPr anchor="ctr">
            <a:normAutofit/>
          </a:bodyPr>
          <a:lstStyle>
            <a:lvl1pPr algn="ctr">
              <a:buNone/>
              <a:defRPr sz="4400">
                <a:solidFill>
                  <a:schemeClr val="bg1"/>
                </a:solidFill>
              </a:defRPr>
            </a:lvl1pPr>
          </a:lstStyle>
          <a:p>
            <a:pPr lvl="0"/>
            <a:r>
              <a:rPr lang="en-US" dirty="0" smtClean="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914401"/>
            <a:ext cx="5486400" cy="381317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lvl1pPr>
              <a:defRPr>
                <a:solidFill>
                  <a:schemeClr val="bg1"/>
                </a:solidFil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0"/>
            <a:ext cx="82296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0"/>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0"/>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Type 2)">
    <p:spTree>
      <p:nvGrpSpPr>
        <p:cNvPr id="1" name=""/>
        <p:cNvGrpSpPr/>
        <p:nvPr/>
      </p:nvGrpSpPr>
      <p:grpSpPr>
        <a:xfrm>
          <a:off x="0" y="0"/>
          <a:ext cx="0" cy="0"/>
          <a:chOff x="0" y="0"/>
          <a:chExt cx="0" cy="0"/>
        </a:xfrm>
      </p:grpSpPr>
      <p:pic>
        <p:nvPicPr>
          <p:cNvPr id="7" name="Picture 6" descr="template ppt BU-1.jpg"/>
          <p:cNvPicPr>
            <a:picLocks noChangeAspect="1"/>
          </p:cNvPicPr>
          <p:nvPr userDrawn="1"/>
        </p:nvPicPr>
        <p:blipFill>
          <a:blip r:embed="rId2" cstate="email">
            <a:extLst>
              <a:ext uri="{28A0092B-C50C-407E-A947-70E740481C1C}">
                <a14:useLocalDpi xmlns="" xmlns:a14="http://schemas.microsoft.com/office/drawing/2010/main"/>
              </a:ext>
            </a:extLst>
          </a:blip>
          <a:srcRect/>
          <a:stretch>
            <a:fillRect/>
          </a:stretch>
        </p:blipFill>
        <p:spPr bwMode="auto">
          <a:xfrm>
            <a:off x="0" y="0"/>
            <a:ext cx="9144000" cy="6858000"/>
          </a:xfrm>
          <a:prstGeom prst="rect">
            <a:avLst/>
          </a:prstGeom>
          <a:noFill/>
          <a:ln w="9525">
            <a:noFill/>
            <a:miter lim="800000"/>
            <a:headEnd/>
            <a:tailEnd/>
          </a:ln>
        </p:spPr>
      </p:pic>
      <p:sp>
        <p:nvSpPr>
          <p:cNvPr id="5" name="Title 1"/>
          <p:cNvSpPr>
            <a:spLocks noGrp="1"/>
          </p:cNvSpPr>
          <p:nvPr>
            <p:ph type="ctrTitle"/>
          </p:nvPr>
        </p:nvSpPr>
        <p:spPr>
          <a:xfrm>
            <a:off x="304800" y="4495800"/>
            <a:ext cx="7772400" cy="860425"/>
          </a:xfrm>
        </p:spPr>
        <p:txBody>
          <a:bodyPr>
            <a:normAutofit/>
          </a:bodyPr>
          <a:lstStyle>
            <a:lvl1pPr algn="l">
              <a:defRPr sz="4400">
                <a:solidFill>
                  <a:schemeClr val="bg1"/>
                </a:solidFill>
              </a:defRPr>
            </a:lvl1pPr>
          </a:lstStyle>
          <a:p>
            <a:r>
              <a:rPr lang="en-US" smtClean="0"/>
              <a:t>Click to edit Master title style</a:t>
            </a:r>
            <a:endParaRPr lang="en-US" dirty="0"/>
          </a:p>
        </p:txBody>
      </p:sp>
      <p:sp>
        <p:nvSpPr>
          <p:cNvPr id="6" name="Subtitle 2"/>
          <p:cNvSpPr>
            <a:spLocks noGrp="1"/>
          </p:cNvSpPr>
          <p:nvPr>
            <p:ph type="subTitle" idx="1"/>
          </p:nvPr>
        </p:nvSpPr>
        <p:spPr>
          <a:xfrm>
            <a:off x="304800" y="5356225"/>
            <a:ext cx="4572000" cy="1295400"/>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Type 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Type 2)">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lvl1pPr>
              <a:defRPr>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57200" y="914400"/>
            <a:ext cx="8229600" cy="5211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lvl1pPr>
              <a:defRPr>
                <a:solidFill>
                  <a:schemeClr val="bg1"/>
                </a:solidFill>
              </a:defRPr>
            </a:lvl1pPr>
          </a:lstStyle>
          <a:p>
            <a:r>
              <a:rPr lang="en-US" smtClean="0"/>
              <a:t>Click to edit Master title style</a:t>
            </a:r>
            <a:endParaRPr lang="en-US"/>
          </a:p>
        </p:txBody>
      </p:sp>
      <p:sp>
        <p:nvSpPr>
          <p:cNvPr id="3" name="Content Placeholder 2"/>
          <p:cNvSpPr>
            <a:spLocks noGrp="1"/>
          </p:cNvSpPr>
          <p:nvPr>
            <p:ph sz="half" idx="1"/>
          </p:nvPr>
        </p:nvSpPr>
        <p:spPr>
          <a:xfrm>
            <a:off x="457200" y="914400"/>
            <a:ext cx="4038600" cy="5211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914400"/>
            <a:ext cx="4038600" cy="5211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lvl1pPr>
              <a:defRPr>
                <a:solidFill>
                  <a:schemeClr val="bg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457200" y="914400"/>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00200"/>
            <a:ext cx="4040188" cy="45259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914400"/>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600200"/>
            <a:ext cx="4041775" cy="45259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lvl1pPr>
              <a:defRPr>
                <a:solidFill>
                  <a:schemeClr val="bg1"/>
                </a:solidFill>
              </a:defRPr>
            </a:lvl1p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p:nvPr userDrawn="1"/>
        </p:nvSpPr>
        <p:spPr>
          <a:xfrm>
            <a:off x="6172200" y="6172200"/>
            <a:ext cx="26670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p:cNvSpPr>
            <a:spLocks noGrp="1"/>
          </p:cNvSpPr>
          <p:nvPr>
            <p:ph type="title"/>
          </p:nvPr>
        </p:nvSpPr>
        <p:spPr>
          <a:xfrm>
            <a:off x="457200" y="0"/>
            <a:ext cx="8229600" cy="838200"/>
          </a:xfrm>
        </p:spPr>
        <p:txBody>
          <a:bodyPr/>
          <a:lstStyle>
            <a:lvl1pPr>
              <a:defRPr>
                <a:solidFill>
                  <a:schemeClr val="bg1"/>
                </a:solidFill>
              </a:defRPr>
            </a:lvl1pPr>
          </a:lstStyle>
          <a:p>
            <a:r>
              <a:rPr lang="en-US" smtClean="0"/>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template ppt BU-3.jpg"/>
          <p:cNvPicPr>
            <a:picLocks noChangeAspect="1"/>
          </p:cNvPicPr>
          <p:nvPr/>
        </p:nvPicPr>
        <p:blipFill>
          <a:blip r:embed="rId15" cstate="email">
            <a:extLst>
              <a:ext uri="{28A0092B-C50C-407E-A947-70E740481C1C}">
                <a14:useLocalDpi xmlns="" xmlns:a14="http://schemas.microsoft.com/office/drawing/2010/main"/>
              </a:ext>
            </a:extLst>
          </a:blip>
          <a:srcRect/>
          <a:stretch>
            <a:fillRect/>
          </a:stretch>
        </p:blipFill>
        <p:spPr bwMode="auto">
          <a:xfrm>
            <a:off x="0" y="0"/>
            <a:ext cx="9144000" cy="6858000"/>
          </a:xfrm>
          <a:prstGeom prst="rect">
            <a:avLst/>
          </a:prstGeom>
          <a:noFill/>
          <a:ln w="9525">
            <a:noFill/>
            <a:miter lim="800000"/>
            <a:headEnd/>
            <a:tailEnd/>
          </a:ln>
        </p:spPr>
      </p:pic>
      <p:sp>
        <p:nvSpPr>
          <p:cNvPr id="2" name="Title Placeholder 1"/>
          <p:cNvSpPr>
            <a:spLocks noGrp="1"/>
          </p:cNvSpPr>
          <p:nvPr>
            <p:ph type="title"/>
          </p:nvPr>
        </p:nvSpPr>
        <p:spPr>
          <a:xfrm>
            <a:off x="457200" y="914400"/>
            <a:ext cx="8229600" cy="8382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28800"/>
            <a:ext cx="8229600" cy="42973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Tw Cen MT" pitchFamily="34" charset="0"/>
              </a:defRPr>
            </a:lvl1pPr>
          </a:lstStyle>
          <a:p>
            <a:fld id="{5F2A9222-B307-42CE-A3F0-D8E44375539C}" type="datetimeFigureOut">
              <a:rPr lang="en-US" smtClean="0"/>
              <a:pPr/>
              <a:t>10/9/2015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Tw Cen MT" pitchFamily="34" charset="0"/>
              </a:defRPr>
            </a:lvl1pPr>
          </a:lstStyle>
          <a:p>
            <a:endParaRPr lang="en-US" dirty="0" smtClean="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75D5B1-EF70-46F1-990A-18357BE20B8A}" type="slidenum">
              <a:rPr lang="en-US" smtClean="0"/>
              <a:pPr/>
              <a:t>‹#›</a:t>
            </a:fld>
            <a:endParaRPr lang="en-US"/>
          </a:p>
        </p:txBody>
      </p:sp>
      <p:sp>
        <p:nvSpPr>
          <p:cNvPr id="9" name="TextBox 8"/>
          <p:cNvSpPr txBox="1"/>
          <p:nvPr/>
        </p:nvSpPr>
        <p:spPr>
          <a:xfrm>
            <a:off x="457200" y="6324600"/>
            <a:ext cx="8458200" cy="461665"/>
          </a:xfrm>
          <a:prstGeom prst="rect">
            <a:avLst/>
          </a:prstGeom>
          <a:noFill/>
        </p:spPr>
        <p:txBody>
          <a:bodyPr wrap="square">
            <a:spAutoFit/>
          </a:bodyPr>
          <a:lstStyle/>
          <a:p>
            <a:pPr algn="r"/>
            <a:r>
              <a:rPr lang="en-US" sz="1200" dirty="0" smtClean="0">
                <a:solidFill>
                  <a:schemeClr val="tx1">
                    <a:lumMod val="50000"/>
                    <a:lumOff val="50000"/>
                  </a:schemeClr>
                </a:solidFill>
                <a:latin typeface="Tw Cen MT" pitchFamily="34" charset="0"/>
              </a:rPr>
              <a:t>A</a:t>
            </a:r>
            <a:r>
              <a:rPr lang="en-US" sz="1200" baseline="0" dirty="0" smtClean="0">
                <a:solidFill>
                  <a:schemeClr val="tx1">
                    <a:lumMod val="50000"/>
                    <a:lumOff val="50000"/>
                  </a:schemeClr>
                </a:solidFill>
                <a:latin typeface="Tw Cen MT" pitchFamily="34" charset="0"/>
              </a:rPr>
              <a:t> world-class school of computer science</a:t>
            </a:r>
          </a:p>
          <a:p>
            <a:pPr algn="r"/>
            <a:r>
              <a:rPr lang="en-US" sz="1200" baseline="0" dirty="0" smtClean="0">
                <a:solidFill>
                  <a:schemeClr val="tx1">
                    <a:lumMod val="50000"/>
                    <a:lumOff val="50000"/>
                  </a:schemeClr>
                </a:solidFill>
                <a:latin typeface="Tw Cen MT" pitchFamily="34" charset="0"/>
              </a:rPr>
              <a:t>www.socs.binus.ac.id</a:t>
            </a:r>
            <a:endParaRPr lang="en-US" sz="1200" dirty="0">
              <a:solidFill>
                <a:schemeClr val="tx1">
                  <a:lumMod val="50000"/>
                  <a:lumOff val="50000"/>
                </a:schemeClr>
              </a:solidFill>
              <a:latin typeface="Tw Cen MT" pitchFamily="34" charset="0"/>
            </a:endParaRPr>
          </a:p>
        </p:txBody>
      </p:sp>
      <p:sp>
        <p:nvSpPr>
          <p:cNvPr id="11" name="Rectangle 10"/>
          <p:cNvSpPr/>
          <p:nvPr/>
        </p:nvSpPr>
        <p:spPr>
          <a:xfrm>
            <a:off x="152400" y="76200"/>
            <a:ext cx="3352800" cy="762000"/>
          </a:xfrm>
          <a:prstGeom prst="rect">
            <a:avLst/>
          </a:prstGeom>
          <a:solidFill>
            <a:srgbClr val="003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7" name="Picture 3" descr="D:\Work\2012 - 2013 Ganjil\18. Font, Logo, &amp; Slide\Logo SoCS\Logo SoCS - White White\Logo SoCS - White White.png"/>
          <p:cNvPicPr>
            <a:picLocks noChangeAspect="1" noChangeArrowheads="1"/>
          </p:cNvPicPr>
          <p:nvPr/>
        </p:nvPicPr>
        <p:blipFill>
          <a:blip r:embed="rId16" cstate="email">
            <a:extLst>
              <a:ext uri="{28A0092B-C50C-407E-A947-70E740481C1C}">
                <a14:useLocalDpi xmlns="" xmlns:a14="http://schemas.microsoft.com/office/drawing/2010/main"/>
              </a:ext>
            </a:extLst>
          </a:blip>
          <a:srcRect/>
          <a:stretch>
            <a:fillRect/>
          </a:stretch>
        </p:blipFill>
        <p:spPr bwMode="auto">
          <a:xfrm>
            <a:off x="231648" y="-76200"/>
            <a:ext cx="2130552" cy="1015028"/>
          </a:xfrm>
          <a:prstGeom prst="rect">
            <a:avLst/>
          </a:prstGeom>
          <a:noFill/>
        </p:spPr>
      </p:pic>
    </p:spTree>
  </p:cSld>
  <p:clrMap bg1="lt1" tx1="dk1" bg2="lt2" tx2="dk2" accent1="accent1" accent2="accent2" accent3="accent3" accent4="accent4" accent5="accent5" accent6="accent6" hlink="hlink" folHlink="folHlink"/>
  <p:sldLayoutIdLst>
    <p:sldLayoutId id="2147483660" r:id="rId1"/>
    <p:sldLayoutId id="2147483649" r:id="rId2"/>
    <p:sldLayoutId id="2147483661"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ctr" defTabSz="914400" rtl="0" eaLnBrk="1" latinLnBrk="0" hangingPunct="1">
        <a:spcBef>
          <a:spcPct val="0"/>
        </a:spcBef>
        <a:buNone/>
        <a:defRPr sz="4400" kern="1200">
          <a:solidFill>
            <a:schemeClr val="tx1"/>
          </a:solidFill>
          <a:latin typeface="Tw Cen M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Tw Cen M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w Cen M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w Cen M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w Cen M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w Cen M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jpeg"/><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cdn.gamerant.com/wp-content/uploads/game-genres.jpg" TargetMode="Externa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9.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4.xml"/><Relationship Id="rId4" Type="http://schemas.openxmlformats.org/officeDocument/2006/relationships/image" Target="../media/image33.jpeg"/></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4.xml"/><Relationship Id="rId4" Type="http://schemas.openxmlformats.org/officeDocument/2006/relationships/image" Target="../media/image4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3.xml"/><Relationship Id="rId4" Type="http://schemas.openxmlformats.org/officeDocument/2006/relationships/image" Target="../media/image51.gi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hyperlink" Target="https://www.youtube.com/watch?v=uhfAOeTTVdg" TargetMode="External"/><Relationship Id="rId1" Type="http://schemas.openxmlformats.org/officeDocument/2006/relationships/slideLayout" Target="../slideLayouts/slideLayout9.xml"/><Relationship Id="rId5" Type="http://schemas.openxmlformats.org/officeDocument/2006/relationships/image" Target="../media/image63.png"/><Relationship Id="rId4" Type="http://schemas.openxmlformats.org/officeDocument/2006/relationships/image" Target="../media/image62.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hyperlink" Target="http://socs.binus.ac.id/2015/09/03/road-to-success-of-silverpoint/" TargetMode="External"/><Relationship Id="rId1" Type="http://schemas.openxmlformats.org/officeDocument/2006/relationships/slideLayout" Target="../slideLayouts/slideLayout9.xml"/><Relationship Id="rId5" Type="http://schemas.openxmlformats.org/officeDocument/2006/relationships/image" Target="../media/image66.jpeg"/><Relationship Id="rId4" Type="http://schemas.openxmlformats.org/officeDocument/2006/relationships/image" Target="../media/image65.jpeg"/></Relationships>
</file>

<file path=ppt/slides/_rels/slide41.xml.rels><?xml version="1.0" encoding="UTF-8" standalone="yes"?>
<Relationships xmlns="http://schemas.openxmlformats.org/package/2006/relationships"><Relationship Id="rId3" Type="http://schemas.openxmlformats.org/officeDocument/2006/relationships/hyperlink" Target="http://apps.microsoft.com/windows/en-us/app/animoclopedia/6c0013b3-addb-4a55-950e-a5944730c78f/m/ROW" TargetMode="External"/><Relationship Id="rId2" Type="http://schemas.openxmlformats.org/officeDocument/2006/relationships/image" Target="../media/image67.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hyperlink" Target="https://play.google.com/store/apps/details?id=com.eximius.SwitchItOn&amp;hl=en" TargetMode="External"/><Relationship Id="rId2" Type="http://schemas.openxmlformats.org/officeDocument/2006/relationships/image" Target="../media/image68.png"/><Relationship Id="rId1" Type="http://schemas.openxmlformats.org/officeDocument/2006/relationships/slideLayout" Target="../slideLayouts/slideLayout9.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4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hyperlink" Target="http://garudakids.com/GarudaKids/main.html" TargetMode="Externa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3.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hyperlink" Target="Demo/Revenge%20of%20Plants.wmv" TargetMode="Externa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hyperlink" Target="Demo/Geo%20Game.wmv" TargetMode="Externa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hyperlink" Target="Demo/Xivaria%20War%20Game%20Teaser.flv" TargetMode="Externa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jpeg"/><Relationship Id="rId1" Type="http://schemas.openxmlformats.org/officeDocument/2006/relationships/slideLayout" Target="../slideLayouts/slideLayout3.xml"/><Relationship Id="rId4" Type="http://schemas.openxmlformats.org/officeDocument/2006/relationships/image" Target="../media/image83.png"/></Relationships>
</file>

<file path=ppt/slides/_rels/slide54.xml.rels><?xml version="1.0" encoding="UTF-8" standalone="yes"?>
<Relationships xmlns="http://schemas.openxmlformats.org/package/2006/relationships"><Relationship Id="rId2" Type="http://schemas.openxmlformats.org/officeDocument/2006/relationships/hyperlink" Target="Demo/Teaser%20Touch%20Pet.mpg" TargetMode="Externa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3.xml"/><Relationship Id="rId4" Type="http://schemas.openxmlformats.org/officeDocument/2006/relationships/hyperlink" Target="http://virtual.binus.edu/"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3.xml"/><Relationship Id="rId5" Type="http://schemas.openxmlformats.org/officeDocument/2006/relationships/hyperlink" Target="https://www.youtube.com/watch?v=VFaIengNrxY" TargetMode="External"/><Relationship Id="rId4" Type="http://schemas.openxmlformats.org/officeDocument/2006/relationships/hyperlink" Target="https://www.youtube.com/watch?v=Ag7H4YScqZs"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9.xml"/><Relationship Id="rId5" Type="http://schemas.openxmlformats.org/officeDocument/2006/relationships/image" Target="../media/image92.jpeg"/><Relationship Id="rId4" Type="http://schemas.openxmlformats.org/officeDocument/2006/relationships/image" Target="../media/image91.jpeg"/></Relationships>
</file>

<file path=ppt/slides/_rels/slide61.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9.xml"/><Relationship Id="rId4" Type="http://schemas.openxmlformats.org/officeDocument/2006/relationships/image" Target="../media/image95.jpeg"/></Relationships>
</file>

<file path=ppt/slides/_rels/slide62.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9.xml"/><Relationship Id="rId5" Type="http://schemas.openxmlformats.org/officeDocument/2006/relationships/image" Target="../media/image99.jpeg"/><Relationship Id="rId4" Type="http://schemas.openxmlformats.org/officeDocument/2006/relationships/image" Target="../media/image98.jpeg"/></Relationships>
</file>

<file path=ppt/slides/_rels/slide63.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9.xml"/><Relationship Id="rId5" Type="http://schemas.openxmlformats.org/officeDocument/2006/relationships/image" Target="../media/image103.jpeg"/><Relationship Id="rId4" Type="http://schemas.openxmlformats.org/officeDocument/2006/relationships/image" Target="../media/image102.jpeg"/></Relationships>
</file>

<file path=ppt/slides/_rels/slide6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jpe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3200" dirty="0" smtClean="0"/>
              <a:t>Seminar </a:t>
            </a:r>
            <a:r>
              <a:rPr lang="en-US" sz="3200" dirty="0" err="1" smtClean="0"/>
              <a:t>Peminatan</a:t>
            </a:r>
            <a:r>
              <a:rPr lang="en-US" sz="3200" dirty="0" smtClean="0"/>
              <a:t> Interactive Multimedia</a:t>
            </a:r>
            <a:endParaRPr lang="en-US" sz="3200" dirty="0"/>
          </a:p>
        </p:txBody>
      </p:sp>
      <p:sp>
        <p:nvSpPr>
          <p:cNvPr id="3" name="Subtitle 2"/>
          <p:cNvSpPr>
            <a:spLocks noGrp="1"/>
          </p:cNvSpPr>
          <p:nvPr>
            <p:ph type="subTitle" idx="1"/>
          </p:nvPr>
        </p:nvSpPr>
        <p:spPr/>
        <p:txBody>
          <a:bodyPr/>
          <a:lstStyle/>
          <a:p>
            <a:r>
              <a:rPr lang="en-US" dirty="0" smtClean="0"/>
              <a:t>D5058 – Jonathan Samuel Lumentut</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Current Popular Multimedia</a:t>
            </a:r>
            <a:endParaRPr lang="en-US" dirty="0"/>
          </a:p>
        </p:txBody>
      </p:sp>
      <p:pic>
        <p:nvPicPr>
          <p:cNvPr id="5" name="Picture 2" descr="http://3.bp.blogspot.com/-CmtVXMhON6s/TuKC9Ip5pcI/AAAAAAAACDw/JRkmJRDDw0Y/s1600/cd-dvd-br_logos.jpg"/>
          <p:cNvPicPr>
            <a:picLocks noGrp="1" noChangeAspect="1" noChangeArrowheads="1"/>
          </p:cNvPicPr>
          <p:nvPr>
            <p:ph idx="1"/>
          </p:nvPr>
        </p:nvPicPr>
        <p:blipFill>
          <a:blip r:embed="rId2" cstate="email">
            <a:extLst>
              <a:ext uri="{28A0092B-C50C-407E-A947-70E740481C1C}">
                <a14:useLocalDpi xmlns="" xmlns:a14="http://schemas.microsoft.com/office/drawing/2010/main"/>
              </a:ext>
            </a:extLst>
          </a:blip>
          <a:srcRect/>
          <a:stretch>
            <a:fillRect/>
          </a:stretch>
        </p:blipFill>
        <p:spPr bwMode="auto">
          <a:xfrm>
            <a:off x="304800" y="3581400"/>
            <a:ext cx="3648233" cy="26058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30" name="Picture 6" descr="http://www.hightech-edge.com/wp-content/uploads/bluray-vs-hddvd.jpg"/>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4800600" y="1981199"/>
            <a:ext cx="3810000" cy="22098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6" name="Picture 6" descr="http://farm4.static.flickr.com/3304/3438362558_66cf834f47.jpg?v=0"/>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5639906" y="1752600"/>
            <a:ext cx="2208694" cy="1524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itle 1"/>
          <p:cNvSpPr>
            <a:spLocks noGrp="1"/>
          </p:cNvSpPr>
          <p:nvPr>
            <p:ph type="title"/>
          </p:nvPr>
        </p:nvSpPr>
        <p:spPr/>
        <p:txBody>
          <a:bodyPr>
            <a:normAutofit/>
          </a:bodyPr>
          <a:lstStyle/>
          <a:p>
            <a:r>
              <a:rPr lang="en-AU" dirty="0" smtClean="0"/>
              <a:t>Introduction to 3D Objects</a:t>
            </a:r>
            <a:endParaRPr lang="en-US" dirty="0"/>
          </a:p>
        </p:txBody>
      </p:sp>
      <p:pic>
        <p:nvPicPr>
          <p:cNvPr id="6" name="Picture 2" descr="http://dota2.cyborgmatt.com/gifs/Dota2_NP-Jiggy.gif"/>
          <p:cNvPicPr>
            <a:picLocks noGrp="1" noChangeAspect="1" noChangeArrowheads="1" noCrop="1"/>
          </p:cNvPicPr>
          <p:nvPr>
            <p:ph idx="1"/>
          </p:nvPr>
        </p:nvPicPr>
        <p:blipFill>
          <a:blip r:embed="rId3" cstate="email">
            <a:extLst>
              <a:ext uri="{28A0092B-C50C-407E-A947-70E740481C1C}">
                <a14:useLocalDpi xmlns="" xmlns:a14="http://schemas.microsoft.com/office/drawing/2010/main"/>
              </a:ext>
            </a:extLst>
          </a:blip>
          <a:srcRect/>
          <a:stretch>
            <a:fillRect/>
          </a:stretch>
        </p:blipFill>
        <p:spPr bwMode="auto">
          <a:xfrm>
            <a:off x="4737060" y="3581400"/>
            <a:ext cx="4178339" cy="2514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6088" name="Picture 8" descr="http://3d-stuff.ru/wp-content/uploads2/2012/09/3dc_main.jpg"/>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228600" y="2209800"/>
            <a:ext cx="4267200" cy="3200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Game Design</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Game Genres</a:t>
            </a:r>
            <a:endParaRPr lang="en-US" dirty="0"/>
          </a:p>
        </p:txBody>
      </p:sp>
      <p:sp>
        <p:nvSpPr>
          <p:cNvPr id="3" name="Content Placeholder 2"/>
          <p:cNvSpPr>
            <a:spLocks noGrp="1"/>
          </p:cNvSpPr>
          <p:nvPr>
            <p:ph idx="1"/>
          </p:nvPr>
        </p:nvSpPr>
        <p:spPr/>
        <p:txBody>
          <a:bodyPr>
            <a:normAutofit/>
          </a:bodyPr>
          <a:lstStyle/>
          <a:p>
            <a:pPr>
              <a:buNone/>
            </a:pPr>
            <a:endParaRPr lang="en-US" dirty="0" smtClean="0">
              <a:hlinkClick r:id="rId2"/>
            </a:endParaRPr>
          </a:p>
          <a:p>
            <a:pPr>
              <a:buNone/>
            </a:pPr>
            <a:endParaRPr lang="en-US" dirty="0" smtClean="0">
              <a:hlinkClick r:id="rId2"/>
            </a:endParaRPr>
          </a:p>
          <a:p>
            <a:pPr>
              <a:buNone/>
            </a:pPr>
            <a:endParaRPr lang="en-US" dirty="0" smtClean="0">
              <a:hlinkClick r:id="rId2"/>
            </a:endParaRPr>
          </a:p>
          <a:p>
            <a:pPr>
              <a:buNone/>
            </a:pPr>
            <a:endParaRPr lang="en-US" dirty="0" smtClean="0">
              <a:hlinkClick r:id="rId2"/>
            </a:endParaRPr>
          </a:p>
          <a:p>
            <a:pPr>
              <a:buNone/>
            </a:pPr>
            <a:endParaRPr lang="en-US" dirty="0" smtClean="0">
              <a:hlinkClick r:id="rId2"/>
            </a:endParaRPr>
          </a:p>
          <a:p>
            <a:pPr>
              <a:buNone/>
            </a:pPr>
            <a:endParaRPr lang="en-US" dirty="0" smtClean="0">
              <a:hlinkClick r:id="rId2"/>
            </a:endParaRPr>
          </a:p>
          <a:p>
            <a:pPr>
              <a:buNone/>
            </a:pPr>
            <a:endParaRPr lang="en-US" dirty="0" smtClean="0">
              <a:hlinkClick r:id="rId2"/>
            </a:endParaRPr>
          </a:p>
        </p:txBody>
      </p:sp>
      <p:pic>
        <p:nvPicPr>
          <p:cNvPr id="53250" name="Picture 2" descr="http://theoutlawarmy.com/wp-content/uploads/2013/02/game-genre-984x500.png"/>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914400" y="1959362"/>
            <a:ext cx="7315200" cy="37170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2800" dirty="0" smtClean="0"/>
              <a:t>Design Component</a:t>
            </a:r>
            <a:br>
              <a:rPr lang="en-AU" sz="2800" dirty="0" smtClean="0"/>
            </a:br>
            <a:r>
              <a:rPr lang="en-AU" sz="2800" dirty="0" smtClean="0"/>
              <a:t>and Process</a:t>
            </a:r>
            <a:endParaRPr lang="en-US" sz="2800" dirty="0"/>
          </a:p>
        </p:txBody>
      </p:sp>
      <p:pic>
        <p:nvPicPr>
          <p:cNvPr id="73730" name="Picture 2" descr="http://www.gamasutra.com/db_area/images/feature/3934/image002.jpg"/>
          <p:cNvPicPr>
            <a:picLocks noGrp="1" noChangeAspect="1" noChangeArrowheads="1"/>
          </p:cNvPicPr>
          <p:nvPr>
            <p:ph idx="4294967295"/>
          </p:nvPr>
        </p:nvPicPr>
        <p:blipFill>
          <a:blip r:embed="rId2" cstate="email">
            <a:extLst>
              <a:ext uri="{28A0092B-C50C-407E-A947-70E740481C1C}">
                <a14:useLocalDpi xmlns="" xmlns:a14="http://schemas.microsoft.com/office/drawing/2010/main"/>
              </a:ext>
            </a:extLst>
          </a:blip>
          <a:stretch>
            <a:fillRect/>
          </a:stretch>
        </p:blipFill>
        <p:spPr bwMode="auto">
          <a:xfrm>
            <a:off x="2198687" y="990600"/>
            <a:ext cx="4430713" cy="5715000"/>
          </a:xfrm>
          <a:prstGeom prst="rect">
            <a:avLst/>
          </a:prstGeom>
          <a:noFill/>
        </p:spPr>
      </p:pic>
      <p:pic>
        <p:nvPicPr>
          <p:cNvPr id="73732" name="Picture 4" descr="http://25.media.tumblr.com/tumblr_m90jemmD5y1qjfcy0o1_500.jpg"/>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304800" y="4114800"/>
            <a:ext cx="1731264" cy="2438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3736" name="Picture 8" descr="http://i-cdn.phonearena.com/images/articles/35541-image/gyroscope-apps-games-iphone-0.jpg"/>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6858000" y="4648200"/>
            <a:ext cx="1930400" cy="1447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3738" name="Picture 10" descr="http://media.idownloadblog.com/wp-content/uploads/2012/12/Game-Center-icon-full-size.jpg"/>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533400" y="1524000"/>
            <a:ext cx="1282675" cy="1295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3740" name="Picture 12" descr="http://www.148apps.com/wp-content/uploads/2009/05/img_00202.png"/>
          <p:cNvPicPr>
            <a:picLocks noChangeAspect="1" noChangeArrowheads="1"/>
          </p:cNvPicPr>
          <p:nvPr/>
        </p:nvPicPr>
        <p:blipFill>
          <a:blip r:embed="rId6" cstate="email">
            <a:extLst>
              <a:ext uri="{28A0092B-C50C-407E-A947-70E740481C1C}">
                <a14:useLocalDpi xmlns="" xmlns:a14="http://schemas.microsoft.com/office/drawing/2010/main"/>
              </a:ext>
            </a:extLst>
          </a:blip>
          <a:srcRect/>
          <a:stretch>
            <a:fillRect/>
          </a:stretch>
        </p:blipFill>
        <p:spPr bwMode="auto">
          <a:xfrm>
            <a:off x="6629400" y="2133600"/>
            <a:ext cx="2362200" cy="1574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3738"/>
                                        </p:tgtEl>
                                        <p:attrNameLst>
                                          <p:attrName>style.visibility</p:attrName>
                                        </p:attrNameLst>
                                      </p:cBhvr>
                                      <p:to>
                                        <p:strVal val="visible"/>
                                      </p:to>
                                    </p:set>
                                    <p:animEffect transition="in" filter="fade">
                                      <p:cBhvr>
                                        <p:cTn id="7" dur="2000"/>
                                        <p:tgtEl>
                                          <p:spTgt spid="737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3740"/>
                                        </p:tgtEl>
                                        <p:attrNameLst>
                                          <p:attrName>style.visibility</p:attrName>
                                        </p:attrNameLst>
                                      </p:cBhvr>
                                      <p:to>
                                        <p:strVal val="visible"/>
                                      </p:to>
                                    </p:set>
                                    <p:animEffect transition="in" filter="fade">
                                      <p:cBhvr>
                                        <p:cTn id="12" dur="2000"/>
                                        <p:tgtEl>
                                          <p:spTgt spid="7374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3732"/>
                                        </p:tgtEl>
                                        <p:attrNameLst>
                                          <p:attrName>style.visibility</p:attrName>
                                        </p:attrNameLst>
                                      </p:cBhvr>
                                      <p:to>
                                        <p:strVal val="visible"/>
                                      </p:to>
                                    </p:set>
                                    <p:animEffect transition="in" filter="fade">
                                      <p:cBhvr>
                                        <p:cTn id="17" dur="2000"/>
                                        <p:tgtEl>
                                          <p:spTgt spid="7373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3736"/>
                                        </p:tgtEl>
                                        <p:attrNameLst>
                                          <p:attrName>style.visibility</p:attrName>
                                        </p:attrNameLst>
                                      </p:cBhvr>
                                      <p:to>
                                        <p:strVal val="visible"/>
                                      </p:to>
                                    </p:set>
                                    <p:animEffect transition="in" filter="fade">
                                      <p:cBhvr>
                                        <p:cTn id="22" dur="2000"/>
                                        <p:tgtEl>
                                          <p:spTgt spid="737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Game Concept</a:t>
            </a:r>
            <a:endParaRPr lang="en-US" dirty="0"/>
          </a:p>
        </p:txBody>
      </p:sp>
      <p:sp>
        <p:nvSpPr>
          <p:cNvPr id="4" name="Content Placeholder 3"/>
          <p:cNvSpPr>
            <a:spLocks noGrp="1"/>
          </p:cNvSpPr>
          <p:nvPr>
            <p:ph idx="1"/>
          </p:nvPr>
        </p:nvSpPr>
        <p:spPr/>
        <p:txBody>
          <a:bodyPr/>
          <a:lstStyle/>
          <a:p>
            <a:pPr lvl="0">
              <a:buNone/>
            </a:pPr>
            <a:r>
              <a:rPr lang="en-AU" b="1" dirty="0" smtClean="0"/>
              <a:t>How to create a game concept?</a:t>
            </a:r>
          </a:p>
          <a:p>
            <a:pPr lvl="0"/>
            <a:r>
              <a:rPr lang="en-AU" dirty="0" smtClean="0"/>
              <a:t>Game idea</a:t>
            </a:r>
            <a:endParaRPr lang="en-US" dirty="0" smtClean="0"/>
          </a:p>
          <a:p>
            <a:pPr lvl="0"/>
            <a:r>
              <a:rPr lang="en-AU" dirty="0" smtClean="0"/>
              <a:t>Choosing the genre</a:t>
            </a:r>
            <a:endParaRPr lang="en-US" dirty="0" smtClean="0"/>
          </a:p>
          <a:p>
            <a:pPr lvl="0"/>
            <a:r>
              <a:rPr lang="en-AU" dirty="0" smtClean="0"/>
              <a:t>Target  audience</a:t>
            </a:r>
            <a:endParaRPr lang="en-US" dirty="0" smtClean="0"/>
          </a:p>
          <a:p>
            <a:pPr lvl="0"/>
            <a:r>
              <a:rPr lang="en-AU" dirty="0" smtClean="0"/>
              <a:t>Types of game mechanics</a:t>
            </a:r>
            <a:endParaRPr lang="en-US" dirty="0" smtClean="0"/>
          </a:p>
        </p:txBody>
      </p:sp>
      <p:pic>
        <p:nvPicPr>
          <p:cNvPr id="77826" name="Picture 2" descr="http://www.proginosko.com/wordpress/wp-content/uploads/question-mark.jpg"/>
          <p:cNvPicPr>
            <a:picLocks noChangeAspect="1" noChangeArrowheads="1"/>
          </p:cNvPicPr>
          <p:nvPr/>
        </p:nvPicPr>
        <p:blipFill>
          <a:blip r:embed="rId2" cstate="print"/>
          <a:srcRect/>
          <a:stretch>
            <a:fillRect/>
          </a:stretch>
        </p:blipFill>
        <p:spPr bwMode="auto">
          <a:xfrm>
            <a:off x="5638800" y="2667000"/>
            <a:ext cx="2857500" cy="2857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http://chlorophyllblog.com/wp-content/uploads/2012/10/ThridPic.jpg"/>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1447800" y="1063700"/>
            <a:ext cx="7543800" cy="22891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itle 3"/>
          <p:cNvSpPr>
            <a:spLocks noGrp="1"/>
          </p:cNvSpPr>
          <p:nvPr>
            <p:ph type="title"/>
          </p:nvPr>
        </p:nvSpPr>
        <p:spPr/>
        <p:txBody>
          <a:bodyPr>
            <a:normAutofit/>
          </a:bodyPr>
          <a:lstStyle/>
          <a:p>
            <a:r>
              <a:rPr lang="en-AU" sz="3600" dirty="0" smtClean="0"/>
              <a:t>Character Development</a:t>
            </a:r>
            <a:endParaRPr lang="en-US" sz="3600" dirty="0"/>
          </a:p>
        </p:txBody>
      </p:sp>
      <p:pic>
        <p:nvPicPr>
          <p:cNvPr id="7" name="Picture 2" descr="http://theiddm.files.wordpress.com/2012/06/game-design.jpg"/>
          <p:cNvPicPr>
            <a:picLocks noGrp="1" noChangeAspect="1" noChangeArrowheads="1"/>
          </p:cNvPicPr>
          <p:nvPr>
            <p:ph idx="1"/>
          </p:nvPr>
        </p:nvPicPr>
        <p:blipFill>
          <a:blip r:embed="rId3" cstate="email">
            <a:extLst>
              <a:ext uri="{28A0092B-C50C-407E-A947-70E740481C1C}">
                <a14:useLocalDpi xmlns="" xmlns:a14="http://schemas.microsoft.com/office/drawing/2010/main"/>
              </a:ext>
            </a:extLst>
          </a:blip>
          <a:stretch>
            <a:fillRect/>
          </a:stretch>
        </p:blipFill>
        <p:spPr bwMode="auto">
          <a:xfrm>
            <a:off x="127000" y="3352800"/>
            <a:ext cx="4470400" cy="3352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0184" name="Picture 8" descr="http://www.papamstudios.com/gamegallery/Character%20Design%20Concept%20Art%20Kronos'%20Wrath.jpg"/>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4343400" y="4572000"/>
            <a:ext cx="4648198" cy="16139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Storytelling and Narrative</a:t>
            </a:r>
            <a:endParaRPr lang="en-US" dirty="0"/>
          </a:p>
        </p:txBody>
      </p:sp>
      <p:pic>
        <p:nvPicPr>
          <p:cNvPr id="5" name="Picture 2" descr="http://3.bp.blogspot.com/-EV4XY46UzEE/Tz3d65XgTxI/AAAAAAAAACQ/FhwwB4bqjos/s1600/mana-story.jpg"/>
          <p:cNvPicPr>
            <a:picLocks noGrp="1" noChangeAspect="1" noChangeArrowheads="1"/>
          </p:cNvPicPr>
          <p:nvPr>
            <p:ph idx="1"/>
          </p:nvPr>
        </p:nvPicPr>
        <p:blipFill>
          <a:blip r:embed="rId2" cstate="print"/>
          <a:srcRect/>
          <a:stretch>
            <a:fillRect/>
          </a:stretch>
        </p:blipFill>
        <p:spPr bwMode="auto">
          <a:xfrm>
            <a:off x="638865" y="1752600"/>
            <a:ext cx="3323535" cy="47775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9938" name="Picture 2" descr="http://games.kitguru.net/wp-content/uploads/2012/05/Final_Fantasy_VII_Front_Page.jpg"/>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4318000" y="2209800"/>
            <a:ext cx="4368800" cy="3276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Rounded Rectangle 5"/>
          <p:cNvSpPr/>
          <p:nvPr/>
        </p:nvSpPr>
        <p:spPr>
          <a:xfrm>
            <a:off x="7696200" y="2717800"/>
            <a:ext cx="609600" cy="863600"/>
          </a:xfrm>
          <a:prstGeom prst="round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6600" dirty="0" smtClean="0">
                <a:ln>
                  <a:solidFill>
                    <a:schemeClr val="bg1"/>
                  </a:solidFill>
                </a:ln>
                <a:solidFill>
                  <a:schemeClr val="tx1"/>
                </a:solidFill>
              </a:rPr>
              <a:t>?</a:t>
            </a:r>
            <a:endParaRPr lang="en-US" sz="6600" dirty="0">
              <a:ln>
                <a:solidFill>
                  <a:schemeClr val="bg1"/>
                </a:solidFill>
              </a:ln>
              <a:solidFill>
                <a:schemeClr val="tx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User Interface</a:t>
            </a:r>
            <a:endParaRPr lang="en-US" dirty="0"/>
          </a:p>
        </p:txBody>
      </p:sp>
      <p:sp>
        <p:nvSpPr>
          <p:cNvPr id="6" name="TextBox 5"/>
          <p:cNvSpPr txBox="1"/>
          <p:nvPr/>
        </p:nvSpPr>
        <p:spPr>
          <a:xfrm>
            <a:off x="4572000" y="2057400"/>
            <a:ext cx="4191000" cy="461665"/>
          </a:xfrm>
          <a:prstGeom prst="rect">
            <a:avLst/>
          </a:prstGeom>
          <a:noFill/>
        </p:spPr>
        <p:txBody>
          <a:bodyPr wrap="square" rtlCol="0">
            <a:spAutoFit/>
          </a:bodyPr>
          <a:lstStyle/>
          <a:p>
            <a:pPr algn="ctr"/>
            <a:r>
              <a:rPr lang="en-US" sz="2400" b="1" dirty="0" smtClean="0"/>
              <a:t>Mobile Phones</a:t>
            </a:r>
            <a:endParaRPr lang="en-US" sz="2400" b="1" dirty="0"/>
          </a:p>
        </p:txBody>
      </p:sp>
      <p:sp>
        <p:nvSpPr>
          <p:cNvPr id="7" name="TextBox 6"/>
          <p:cNvSpPr txBox="1"/>
          <p:nvPr/>
        </p:nvSpPr>
        <p:spPr>
          <a:xfrm>
            <a:off x="381000" y="2057400"/>
            <a:ext cx="3810000" cy="461665"/>
          </a:xfrm>
          <a:prstGeom prst="rect">
            <a:avLst/>
          </a:prstGeom>
          <a:noFill/>
        </p:spPr>
        <p:txBody>
          <a:bodyPr wrap="square" rtlCol="0">
            <a:spAutoFit/>
          </a:bodyPr>
          <a:lstStyle/>
          <a:p>
            <a:pPr algn="ctr"/>
            <a:r>
              <a:rPr lang="en-US" sz="2400" b="1" dirty="0" smtClean="0"/>
              <a:t>Consoles</a:t>
            </a:r>
            <a:endParaRPr lang="en-US" sz="2400" b="1" dirty="0"/>
          </a:p>
        </p:txBody>
      </p:sp>
      <p:pic>
        <p:nvPicPr>
          <p:cNvPr id="9" name="Picture 2" descr="http://www.oldschoolapps.com/images/stories/seanblog/TopTen/Secret%20of%20Mana.jpg"/>
          <p:cNvPicPr>
            <a:picLocks noGrp="1" noChangeAspect="1" noChangeArrowheads="1"/>
          </p:cNvPicPr>
          <p:nvPr>
            <p:ph idx="1"/>
          </p:nvPr>
        </p:nvPicPr>
        <p:blipFill>
          <a:blip r:embed="rId2" cstate="email">
            <a:extLst>
              <a:ext uri="{28A0092B-C50C-407E-A947-70E740481C1C}">
                <a14:useLocalDpi xmlns="" xmlns:a14="http://schemas.microsoft.com/office/drawing/2010/main"/>
              </a:ext>
            </a:extLst>
          </a:blip>
          <a:srcRect/>
          <a:stretch>
            <a:fillRect/>
          </a:stretch>
        </p:blipFill>
        <p:spPr bwMode="auto">
          <a:xfrm>
            <a:off x="391583" y="2514600"/>
            <a:ext cx="3799417" cy="28495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8134" name="Picture 6" descr="http://osxdaily.com/wp-content/uploads/2010/12/secret-of-mana-ios-screenshot.jpg"/>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4572000" y="2539999"/>
            <a:ext cx="4191000" cy="27940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Game Play</a:t>
            </a:r>
            <a:endParaRPr lang="en-US" dirty="0"/>
          </a:p>
        </p:txBody>
      </p:sp>
      <p:pic>
        <p:nvPicPr>
          <p:cNvPr id="58372" name="Picture 4" descr="http://www.gamingvlog.net/wp-content/uploads/2012/11/paper-mario-3ds-sticker-star-toad-screenshot.jpeg"/>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5410199" y="1554478"/>
            <a:ext cx="3505201" cy="21031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Rectangle 6"/>
          <p:cNvSpPr/>
          <p:nvPr/>
        </p:nvSpPr>
        <p:spPr>
          <a:xfrm>
            <a:off x="3124200" y="4038600"/>
            <a:ext cx="2819400" cy="369332"/>
          </a:xfrm>
          <a:prstGeom prst="rect">
            <a:avLst/>
          </a:prstGeom>
        </p:spPr>
        <p:txBody>
          <a:bodyPr wrap="square">
            <a:spAutoFit/>
          </a:bodyPr>
          <a:lstStyle/>
          <a:p>
            <a:pPr algn="ctr"/>
            <a:r>
              <a:rPr lang="en-US" b="1" dirty="0" smtClean="0"/>
              <a:t>Super Paper Mario (2007)</a:t>
            </a:r>
            <a:endParaRPr lang="en-US" b="1" dirty="0"/>
          </a:p>
        </p:txBody>
      </p:sp>
      <p:sp>
        <p:nvSpPr>
          <p:cNvPr id="8" name="Rectangle 7"/>
          <p:cNvSpPr/>
          <p:nvPr/>
        </p:nvSpPr>
        <p:spPr>
          <a:xfrm>
            <a:off x="5410200" y="1143000"/>
            <a:ext cx="3505200" cy="381000"/>
          </a:xfrm>
          <a:prstGeom prst="rect">
            <a:avLst/>
          </a:prstGeom>
        </p:spPr>
        <p:txBody>
          <a:bodyPr wrap="square">
            <a:spAutoFit/>
          </a:bodyPr>
          <a:lstStyle/>
          <a:p>
            <a:pPr algn="ctr"/>
            <a:r>
              <a:rPr lang="en-US" b="1" dirty="0" smtClean="0"/>
              <a:t>Paper Mario: Sticker Star (2012)</a:t>
            </a:r>
            <a:endParaRPr lang="en-US" b="1" dirty="0"/>
          </a:p>
        </p:txBody>
      </p:sp>
      <p:pic>
        <p:nvPicPr>
          <p:cNvPr id="58374" name="Picture 6" descr="http://upload.wikimedia.org/wikipedia/en/e/ec/Paper-mario-thousand-year-door-1.jpg"/>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914400" y="1543050"/>
            <a:ext cx="3048000" cy="21145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Rectangle 9"/>
          <p:cNvSpPr/>
          <p:nvPr/>
        </p:nvSpPr>
        <p:spPr>
          <a:xfrm>
            <a:off x="0" y="1143000"/>
            <a:ext cx="4724400" cy="369332"/>
          </a:xfrm>
          <a:prstGeom prst="rect">
            <a:avLst/>
          </a:prstGeom>
        </p:spPr>
        <p:txBody>
          <a:bodyPr wrap="square">
            <a:spAutoFit/>
          </a:bodyPr>
          <a:lstStyle/>
          <a:p>
            <a:pPr algn="ctr"/>
            <a:r>
              <a:rPr lang="en-US" b="1" dirty="0" smtClean="0"/>
              <a:t>Paper Mario: The Thousand-Year Door (2004)</a:t>
            </a:r>
            <a:endParaRPr lang="en-US" b="1" dirty="0"/>
          </a:p>
        </p:txBody>
      </p:sp>
      <p:pic>
        <p:nvPicPr>
          <p:cNvPr id="12" name="Picture 2" descr="http://www.mushroomkingdom.nl/01/superpapermario2.jpg"/>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2868138" y="4419600"/>
            <a:ext cx="3407724" cy="2209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	</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Courses List:</a:t>
            </a:r>
          </a:p>
          <a:p>
            <a:pPr lvl="1"/>
            <a:r>
              <a:rPr lang="en-US" dirty="0" smtClean="0"/>
              <a:t>Multimedia Programming Foundation</a:t>
            </a:r>
          </a:p>
          <a:p>
            <a:pPr lvl="1"/>
            <a:r>
              <a:rPr lang="en-US" dirty="0" smtClean="0"/>
              <a:t>Game Design</a:t>
            </a:r>
            <a:endParaRPr lang="en-US" dirty="0" smtClean="0"/>
          </a:p>
          <a:p>
            <a:pPr lvl="1"/>
            <a:r>
              <a:rPr lang="en-US" dirty="0" smtClean="0"/>
              <a:t>Computer Graphic</a:t>
            </a:r>
          </a:p>
          <a:p>
            <a:pPr lvl="1"/>
            <a:r>
              <a:rPr lang="en-US" dirty="0" smtClean="0"/>
              <a:t>User Experience</a:t>
            </a:r>
            <a:endParaRPr lang="en-US" dirty="0" smtClean="0"/>
          </a:p>
          <a:p>
            <a:pPr lvl="1"/>
            <a:r>
              <a:rPr lang="en-US" dirty="0" smtClean="0"/>
              <a:t>Game Programming</a:t>
            </a:r>
            <a:endParaRPr lang="en-US" dirty="0" smtClean="0"/>
          </a:p>
          <a:p>
            <a:r>
              <a:rPr lang="en-US" dirty="0" smtClean="0"/>
              <a:t>Products of Interactive Multimedia </a:t>
            </a:r>
          </a:p>
          <a:p>
            <a:r>
              <a:rPr lang="en-US" dirty="0" smtClean="0"/>
              <a:t>Potential Research in Interactive Multimedia</a:t>
            </a:r>
          </a:p>
          <a:p>
            <a:r>
              <a:rPr lang="en-US" dirty="0" smtClean="0"/>
              <a:t>Career Opportunities </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Game Balancing</a:t>
            </a:r>
            <a:endParaRPr lang="en-US" dirty="0"/>
          </a:p>
        </p:txBody>
      </p:sp>
      <p:pic>
        <p:nvPicPr>
          <p:cNvPr id="5" name="Picture 2" descr="http://morethanjustgames.files.wordpress.com/2010/07/gamebalance.jpg"/>
          <p:cNvPicPr>
            <a:picLocks noGrp="1" noChangeAspect="1" noChangeArrowheads="1"/>
          </p:cNvPicPr>
          <p:nvPr>
            <p:ph idx="1"/>
          </p:nvPr>
        </p:nvPicPr>
        <p:blipFill>
          <a:blip r:embed="rId2" cstate="email">
            <a:extLst>
              <a:ext uri="{28A0092B-C50C-407E-A947-70E740481C1C}">
                <a14:useLocalDpi xmlns="" xmlns:a14="http://schemas.microsoft.com/office/drawing/2010/main"/>
              </a:ext>
            </a:extLst>
          </a:blip>
          <a:srcRect/>
          <a:stretch>
            <a:fillRect/>
          </a:stretch>
        </p:blipFill>
        <p:spPr bwMode="auto">
          <a:xfrm>
            <a:off x="1862635" y="1828800"/>
            <a:ext cx="5418729" cy="42973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Game Balancing</a:t>
            </a:r>
            <a:endParaRPr lang="en-US" dirty="0"/>
          </a:p>
        </p:txBody>
      </p:sp>
      <p:pic>
        <p:nvPicPr>
          <p:cNvPr id="6" name="Picture 2" descr="http://www.nerfnow.com/comic/thumb/737/large"/>
          <p:cNvPicPr>
            <a:picLocks noGrp="1" noChangeAspect="1" noChangeArrowheads="1"/>
          </p:cNvPicPr>
          <p:nvPr>
            <p:ph idx="1"/>
          </p:nvPr>
        </p:nvPicPr>
        <p:blipFill>
          <a:blip r:embed="rId2" cstate="email">
            <a:extLst>
              <a:ext uri="{28A0092B-C50C-407E-A947-70E740481C1C}">
                <a14:useLocalDpi xmlns="" xmlns:a14="http://schemas.microsoft.com/office/drawing/2010/main"/>
              </a:ext>
            </a:extLst>
          </a:blip>
          <a:srcRect/>
          <a:stretch>
            <a:fillRect/>
          </a:stretch>
        </p:blipFill>
        <p:spPr bwMode="auto">
          <a:xfrm>
            <a:off x="2061858" y="1828800"/>
            <a:ext cx="5020283" cy="42973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 xmlns:p14="http://schemas.microsoft.com/office/powerpoint/2010/main" val="2867830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Game Balancing (cont.)</a:t>
            </a:r>
            <a:endParaRPr lang="en-US" dirty="0"/>
          </a:p>
        </p:txBody>
      </p:sp>
      <p:pic>
        <p:nvPicPr>
          <p:cNvPr id="5" name="Picture 2" descr="http://2.bp.blogspot.com/-i1Aua6e6GPc/TcAFfPRoxgI/AAAAAAAABBY/rEc7tr_YorE/s1600/zombies+index.jpg"/>
          <p:cNvPicPr>
            <a:picLocks noGrp="1" noChangeAspect="1" noChangeArrowheads="1"/>
          </p:cNvPicPr>
          <p:nvPr>
            <p:ph idx="4294967295"/>
          </p:nvPr>
        </p:nvPicPr>
        <p:blipFill>
          <a:blip r:embed="rId2" cstate="print"/>
          <a:stretch>
            <a:fillRect/>
          </a:stretch>
        </p:blipFill>
        <p:spPr bwMode="auto">
          <a:xfrm>
            <a:off x="763161" y="990600"/>
            <a:ext cx="7617678" cy="5715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Game Balancing (cont.)</a:t>
            </a:r>
            <a:endParaRPr lang="en-US" dirty="0"/>
          </a:p>
        </p:txBody>
      </p:sp>
      <p:pic>
        <p:nvPicPr>
          <p:cNvPr id="5" name="Picture 2" descr="http://1.bp.blogspot.com/-l3w8vNRqil0/UAcJt1Dir-I/AAAAAAAAAMk/NSTRo0Z4sv4/s1600/game-balance-graph-ideal2%5B1%5D.png"/>
          <p:cNvPicPr>
            <a:picLocks noGrp="1" noChangeAspect="1" noChangeArrowheads="1"/>
          </p:cNvPicPr>
          <p:nvPr>
            <p:ph idx="1"/>
          </p:nvPr>
        </p:nvPicPr>
        <p:blipFill>
          <a:blip r:embed="rId2" cstate="print"/>
          <a:srcRect/>
          <a:stretch>
            <a:fillRect/>
          </a:stretch>
        </p:blipFill>
        <p:spPr bwMode="auto">
          <a:xfrm>
            <a:off x="1645708" y="1782762"/>
            <a:ext cx="5852584" cy="43894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 Design</a:t>
            </a:r>
            <a:endParaRPr lang="en-US" dirty="0"/>
          </a:p>
        </p:txBody>
      </p:sp>
      <p:pic>
        <p:nvPicPr>
          <p:cNvPr id="5" name="Picture 2" descr="http://critical-gaming.com/storage/level%20design%20types.jpg?__SQUARESPACE_CACHEVERSION=1224649642009"/>
          <p:cNvPicPr>
            <a:picLocks noGrp="1" noChangeAspect="1" noChangeArrowheads="1"/>
          </p:cNvPicPr>
          <p:nvPr>
            <p:ph idx="1"/>
          </p:nvPr>
        </p:nvPicPr>
        <p:blipFill>
          <a:blip r:embed="rId2" cstate="email">
            <a:extLst>
              <a:ext uri="{28A0092B-C50C-407E-A947-70E740481C1C}">
                <a14:useLocalDpi xmlns="" xmlns:a14="http://schemas.microsoft.com/office/drawing/2010/main"/>
              </a:ext>
            </a:extLst>
          </a:blip>
          <a:srcRect/>
          <a:stretch>
            <a:fillRect/>
          </a:stretch>
        </p:blipFill>
        <p:spPr bwMode="auto">
          <a:xfrm>
            <a:off x="762000" y="1905000"/>
            <a:ext cx="2701935" cy="42973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4820" name="Picture 4" descr="http://www.ryansgoblog.com/images/marioworld_forestofillusion.jpg"/>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3962400" y="2286000"/>
            <a:ext cx="4673599" cy="3505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COMPUTER GRAPHIC</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OpenGL</a:t>
            </a:r>
            <a:endParaRPr lang="en-US" dirty="0"/>
          </a:p>
        </p:txBody>
      </p:sp>
      <p:pic>
        <p:nvPicPr>
          <p:cNvPr id="5" name="Content Placeholder 4" descr="opengl_logo.jpg"/>
          <p:cNvPicPr>
            <a:picLocks noGrp="1" noChangeAspect="1"/>
          </p:cNvPicPr>
          <p:nvPr>
            <p:ph idx="1"/>
          </p:nvPr>
        </p:nvPicPr>
        <p:blipFill>
          <a:blip r:embed="rId2" cstate="print"/>
          <a:stretch>
            <a:fillRect/>
          </a:stretch>
        </p:blipFill>
        <p:spPr>
          <a:xfrm>
            <a:off x="2286000" y="2514600"/>
            <a:ext cx="4648200" cy="2049433"/>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 OpenGL</a:t>
            </a:r>
            <a:endParaRPr lang="en-US" dirty="0"/>
          </a:p>
        </p:txBody>
      </p:sp>
      <p:pic>
        <p:nvPicPr>
          <p:cNvPr id="6" name="Content Placeholder 5" descr="Cplusplus.png"/>
          <p:cNvPicPr>
            <a:picLocks noGrp="1" noChangeAspect="1"/>
          </p:cNvPicPr>
          <p:nvPr>
            <p:ph idx="1"/>
          </p:nvPr>
        </p:nvPicPr>
        <p:blipFill>
          <a:blip r:embed="rId2" cstate="print"/>
          <a:stretch>
            <a:fillRect/>
          </a:stretch>
        </p:blipFill>
        <p:spPr>
          <a:xfrm>
            <a:off x="1134109" y="1828800"/>
            <a:ext cx="6875781" cy="4297363"/>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OpenGL</a:t>
            </a:r>
            <a:endParaRPr lang="en-US" dirty="0"/>
          </a:p>
        </p:txBody>
      </p:sp>
      <p:pic>
        <p:nvPicPr>
          <p:cNvPr id="5" name="Content Placeholder 4" descr="bezcurve.jpg"/>
          <p:cNvPicPr>
            <a:picLocks noGrp="1" noChangeAspect="1"/>
          </p:cNvPicPr>
          <p:nvPr>
            <p:ph idx="1"/>
          </p:nvPr>
        </p:nvPicPr>
        <p:blipFill>
          <a:blip r:embed="rId2" cstate="print"/>
          <a:stretch>
            <a:fillRect/>
          </a:stretch>
        </p:blipFill>
        <p:spPr>
          <a:xfrm>
            <a:off x="533400" y="1447800"/>
            <a:ext cx="2590800" cy="2590800"/>
          </a:xfrm>
        </p:spPr>
      </p:pic>
      <p:pic>
        <p:nvPicPr>
          <p:cNvPr id="7" name="Picture 6" descr="Lighting.png"/>
          <p:cNvPicPr>
            <a:picLocks noChangeAspect="1"/>
          </p:cNvPicPr>
          <p:nvPr/>
        </p:nvPicPr>
        <p:blipFill>
          <a:blip r:embed="rId3" cstate="print"/>
          <a:stretch>
            <a:fillRect/>
          </a:stretch>
        </p:blipFill>
        <p:spPr>
          <a:xfrm>
            <a:off x="533400" y="4343400"/>
            <a:ext cx="2667000" cy="2000250"/>
          </a:xfrm>
          <a:prstGeom prst="rect">
            <a:avLst/>
          </a:prstGeom>
        </p:spPr>
      </p:pic>
      <p:pic>
        <p:nvPicPr>
          <p:cNvPr id="8" name="Picture 7" descr="OpenGL Rendering.gif"/>
          <p:cNvPicPr>
            <a:picLocks noChangeAspect="1"/>
          </p:cNvPicPr>
          <p:nvPr/>
        </p:nvPicPr>
        <p:blipFill>
          <a:blip r:embed="rId4" cstate="print"/>
          <a:stretch>
            <a:fillRect/>
          </a:stretch>
        </p:blipFill>
        <p:spPr>
          <a:xfrm>
            <a:off x="3581400" y="2819400"/>
            <a:ext cx="5422900" cy="213360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USER EXPERIENCE</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Multimedia Programming Foundation</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Experience (UX)</a:t>
            </a:r>
            <a:endParaRPr lang="en-US" dirty="0"/>
          </a:p>
        </p:txBody>
      </p:sp>
      <p:pic>
        <p:nvPicPr>
          <p:cNvPr id="5" name="Content Placeholder 4" descr="user-experience.jpg"/>
          <p:cNvPicPr>
            <a:picLocks noGrp="1" noChangeAspect="1"/>
          </p:cNvPicPr>
          <p:nvPr>
            <p:ph idx="1"/>
          </p:nvPr>
        </p:nvPicPr>
        <p:blipFill>
          <a:blip r:embed="rId2" cstate="print"/>
          <a:stretch>
            <a:fillRect/>
          </a:stretch>
        </p:blipFill>
        <p:spPr>
          <a:xfrm>
            <a:off x="2350547" y="1828800"/>
            <a:ext cx="4442906" cy="4297363"/>
          </a:xfr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Wireframing</a:t>
            </a:r>
            <a:endParaRPr lang="en-US" dirty="0"/>
          </a:p>
        </p:txBody>
      </p:sp>
      <p:pic>
        <p:nvPicPr>
          <p:cNvPr id="6" name="Content Placeholder 5" descr="WireFraming1.png"/>
          <p:cNvPicPr>
            <a:picLocks noGrp="1" noChangeAspect="1"/>
          </p:cNvPicPr>
          <p:nvPr>
            <p:ph idx="1"/>
          </p:nvPr>
        </p:nvPicPr>
        <p:blipFill>
          <a:blip r:embed="rId2" cstate="print"/>
          <a:stretch>
            <a:fillRect/>
          </a:stretch>
        </p:blipFill>
        <p:spPr>
          <a:xfrm>
            <a:off x="685801" y="1828800"/>
            <a:ext cx="4495800" cy="3000405"/>
          </a:xfrm>
        </p:spPr>
      </p:pic>
      <p:pic>
        <p:nvPicPr>
          <p:cNvPr id="7" name="Picture 6" descr="Wireframing2.jpg"/>
          <p:cNvPicPr>
            <a:picLocks noChangeAspect="1"/>
          </p:cNvPicPr>
          <p:nvPr/>
        </p:nvPicPr>
        <p:blipFill>
          <a:blip r:embed="rId3" cstate="print"/>
          <a:stretch>
            <a:fillRect/>
          </a:stretch>
        </p:blipFill>
        <p:spPr>
          <a:xfrm>
            <a:off x="4724400" y="3733800"/>
            <a:ext cx="4045033" cy="2595563"/>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HTML5 + JS + CSS3 </a:t>
            </a:r>
            <a:endParaRPr lang="en-US" dirty="0"/>
          </a:p>
        </p:txBody>
      </p:sp>
      <p:pic>
        <p:nvPicPr>
          <p:cNvPr id="8" name="Content Placeholder 7" descr="Html5CSS3JS.png"/>
          <p:cNvPicPr>
            <a:picLocks noGrp="1" noChangeAspect="1"/>
          </p:cNvPicPr>
          <p:nvPr>
            <p:ph idx="1"/>
          </p:nvPr>
        </p:nvPicPr>
        <p:blipFill>
          <a:blip r:embed="rId2" cstate="print"/>
          <a:stretch>
            <a:fillRect/>
          </a:stretch>
        </p:blipFill>
        <p:spPr>
          <a:xfrm>
            <a:off x="904917" y="1828800"/>
            <a:ext cx="7334166" cy="4297363"/>
          </a:xfr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Game Programming</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Unity</a:t>
            </a:r>
            <a:endParaRPr lang="en-US" dirty="0"/>
          </a:p>
        </p:txBody>
      </p:sp>
      <p:pic>
        <p:nvPicPr>
          <p:cNvPr id="6" name="Content Placeholder 5" descr="Unity-Logo.png"/>
          <p:cNvPicPr>
            <a:picLocks noGrp="1" noChangeAspect="1"/>
          </p:cNvPicPr>
          <p:nvPr>
            <p:ph idx="1"/>
          </p:nvPr>
        </p:nvPicPr>
        <p:blipFill>
          <a:blip r:embed="rId2" cstate="print"/>
          <a:stretch>
            <a:fillRect/>
          </a:stretch>
        </p:blipFill>
        <p:spPr>
          <a:xfrm>
            <a:off x="752122" y="1828800"/>
            <a:ext cx="7639756" cy="4297363"/>
          </a:xfr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Unity</a:t>
            </a:r>
            <a:endParaRPr lang="en-US" dirty="0"/>
          </a:p>
        </p:txBody>
      </p:sp>
      <p:pic>
        <p:nvPicPr>
          <p:cNvPr id="5" name="Content Placeholder 4" descr="UnityGame.png"/>
          <p:cNvPicPr>
            <a:picLocks noGrp="1" noChangeAspect="1"/>
          </p:cNvPicPr>
          <p:nvPr>
            <p:ph idx="1"/>
          </p:nvPr>
        </p:nvPicPr>
        <p:blipFill>
          <a:blip r:embed="rId2" cstate="print"/>
          <a:stretch>
            <a:fillRect/>
          </a:stretch>
        </p:blipFill>
        <p:spPr>
          <a:xfrm>
            <a:off x="1373421" y="1828800"/>
            <a:ext cx="6397158" cy="4297363"/>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Monodevelop</a:t>
            </a:r>
            <a:endParaRPr lang="en-US" dirty="0"/>
          </a:p>
        </p:txBody>
      </p:sp>
      <p:pic>
        <p:nvPicPr>
          <p:cNvPr id="6" name="Content Placeholder 5" descr="MonoDevelop.png"/>
          <p:cNvPicPr>
            <a:picLocks noGrp="1" noChangeAspect="1"/>
          </p:cNvPicPr>
          <p:nvPr>
            <p:ph idx="1"/>
          </p:nvPr>
        </p:nvPicPr>
        <p:blipFill>
          <a:blip r:embed="rId2" cstate="print"/>
          <a:stretch>
            <a:fillRect/>
          </a:stretch>
        </p:blipFill>
        <p:spPr>
          <a:xfrm>
            <a:off x="965063" y="1828800"/>
            <a:ext cx="7213873" cy="4297363"/>
          </a:xfr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3D &amp; 2D Game</a:t>
            </a:r>
            <a:endParaRPr lang="en-US" dirty="0"/>
          </a:p>
        </p:txBody>
      </p:sp>
      <p:pic>
        <p:nvPicPr>
          <p:cNvPr id="5" name="Content Placeholder 4" descr="Unity game 3d.jpg"/>
          <p:cNvPicPr>
            <a:picLocks noGrp="1" noChangeAspect="1"/>
          </p:cNvPicPr>
          <p:nvPr>
            <p:ph idx="1"/>
          </p:nvPr>
        </p:nvPicPr>
        <p:blipFill>
          <a:blip r:embed="rId2" cstate="print"/>
          <a:stretch>
            <a:fillRect/>
          </a:stretch>
        </p:blipFill>
        <p:spPr>
          <a:xfrm>
            <a:off x="304800" y="2057400"/>
            <a:ext cx="4038600" cy="2711399"/>
          </a:xfrm>
        </p:spPr>
      </p:pic>
      <p:pic>
        <p:nvPicPr>
          <p:cNvPr id="7" name="Picture 6" descr="Unity 2D Game.jpg"/>
          <p:cNvPicPr>
            <a:picLocks noChangeAspect="1"/>
          </p:cNvPicPr>
          <p:nvPr/>
        </p:nvPicPr>
        <p:blipFill>
          <a:blip r:embed="rId3" cstate="print"/>
          <a:stretch>
            <a:fillRect/>
          </a:stretch>
        </p:blipFill>
        <p:spPr>
          <a:xfrm>
            <a:off x="4876800" y="2057400"/>
            <a:ext cx="3957637" cy="2686963"/>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Products of Interactive Multimedia</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0821"/>
            <a:ext cx="8229600" cy="838200"/>
          </a:xfrm>
        </p:spPr>
        <p:txBody>
          <a:bodyPr/>
          <a:lstStyle/>
          <a:p>
            <a:r>
              <a:rPr lang="en-US" dirty="0" err="1" smtClean="0">
                <a:solidFill>
                  <a:schemeClr val="tx1"/>
                </a:solidFill>
              </a:rPr>
              <a:t>Transpathtation</a:t>
            </a:r>
            <a:r>
              <a:rPr lang="en-US" dirty="0" smtClean="0">
                <a:solidFill>
                  <a:schemeClr val="tx1"/>
                </a:solidFill>
              </a:rPr>
              <a:t> by Silverpoint Team</a:t>
            </a:r>
            <a:endParaRPr lang="en-US" dirty="0">
              <a:solidFill>
                <a:schemeClr val="tx1"/>
              </a:solidFill>
            </a:endParaRPr>
          </a:p>
        </p:txBody>
      </p:sp>
      <p:sp>
        <p:nvSpPr>
          <p:cNvPr id="6" name="TextBox 5"/>
          <p:cNvSpPr txBox="1"/>
          <p:nvPr/>
        </p:nvSpPr>
        <p:spPr>
          <a:xfrm>
            <a:off x="914400" y="6248400"/>
            <a:ext cx="7083425" cy="276999"/>
          </a:xfrm>
          <a:prstGeom prst="rect">
            <a:avLst/>
          </a:prstGeom>
          <a:noFill/>
        </p:spPr>
        <p:txBody>
          <a:bodyPr wrap="square" rtlCol="0">
            <a:spAutoFit/>
          </a:bodyPr>
          <a:lstStyle/>
          <a:p>
            <a:r>
              <a:rPr lang="en-US" sz="1200" dirty="0" smtClean="0"/>
              <a:t>App </a:t>
            </a:r>
            <a:r>
              <a:rPr lang="en-US" sz="1200" dirty="0" err="1" smtClean="0"/>
              <a:t>Demo:</a:t>
            </a:r>
            <a:r>
              <a:rPr lang="en-US" sz="1200" dirty="0" err="1" smtClean="0">
                <a:hlinkClick r:id="rId2"/>
              </a:rPr>
              <a:t>https</a:t>
            </a:r>
            <a:r>
              <a:rPr lang="en-US" sz="1200" dirty="0" smtClean="0">
                <a:hlinkClick r:id="rId2"/>
              </a:rPr>
              <a:t>://www.youtube.com/watch?v=uhfAOeTTVdg</a:t>
            </a:r>
            <a:endParaRPr lang="en-US" sz="1200" dirty="0" smtClean="0"/>
          </a:p>
        </p:txBody>
      </p:sp>
      <p:pic>
        <p:nvPicPr>
          <p:cNvPr id="4" name="Picture 3" descr="1.png"/>
          <p:cNvPicPr>
            <a:picLocks noChangeAspect="1"/>
          </p:cNvPicPr>
          <p:nvPr/>
        </p:nvPicPr>
        <p:blipFill>
          <a:blip r:embed="rId3" cstate="print"/>
          <a:stretch>
            <a:fillRect/>
          </a:stretch>
        </p:blipFill>
        <p:spPr>
          <a:xfrm>
            <a:off x="152400" y="1600200"/>
            <a:ext cx="4064000" cy="3048000"/>
          </a:xfrm>
          <a:prstGeom prst="rect">
            <a:avLst/>
          </a:prstGeom>
        </p:spPr>
      </p:pic>
      <p:pic>
        <p:nvPicPr>
          <p:cNvPr id="5" name="Picture 4" descr="2.png"/>
          <p:cNvPicPr>
            <a:picLocks noChangeAspect="1"/>
          </p:cNvPicPr>
          <p:nvPr/>
        </p:nvPicPr>
        <p:blipFill>
          <a:blip r:embed="rId4" cstate="print"/>
          <a:stretch>
            <a:fillRect/>
          </a:stretch>
        </p:blipFill>
        <p:spPr>
          <a:xfrm>
            <a:off x="4648200" y="1600200"/>
            <a:ext cx="4064000" cy="3048000"/>
          </a:xfrm>
          <a:prstGeom prst="rect">
            <a:avLst/>
          </a:prstGeom>
        </p:spPr>
      </p:pic>
      <p:pic>
        <p:nvPicPr>
          <p:cNvPr id="7" name="Picture 6" descr="3.png"/>
          <p:cNvPicPr>
            <a:picLocks noChangeAspect="1"/>
          </p:cNvPicPr>
          <p:nvPr/>
        </p:nvPicPr>
        <p:blipFill>
          <a:blip r:embed="rId5" cstate="print"/>
          <a:stretch>
            <a:fillRect/>
          </a:stretch>
        </p:blipFill>
        <p:spPr>
          <a:xfrm>
            <a:off x="2438400" y="3048000"/>
            <a:ext cx="4148244" cy="3124200"/>
          </a:xfrm>
          <a:prstGeom prst="rect">
            <a:avLst/>
          </a:prstGeom>
        </p:spPr>
      </p:pic>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Multimedia and GUI</a:t>
            </a:r>
            <a:endParaRPr lang="en-US" dirty="0"/>
          </a:p>
        </p:txBody>
      </p:sp>
      <p:pic>
        <p:nvPicPr>
          <p:cNvPr id="10" name="Picture 4" descr="http://www.paper-leaf.com/blog/wp-content/uploads/2011/02/EoD_Grey_THUMB.jpg"/>
          <p:cNvPicPr>
            <a:picLocks noGrp="1" noChangeAspect="1" noChangeArrowheads="1"/>
          </p:cNvPicPr>
          <p:nvPr>
            <p:ph idx="1"/>
          </p:nvPr>
        </p:nvPicPr>
        <p:blipFill>
          <a:blip r:embed="rId3" cstate="print"/>
          <a:srcRect/>
          <a:stretch>
            <a:fillRect/>
          </a:stretch>
        </p:blipFill>
        <p:spPr bwMode="auto">
          <a:xfrm>
            <a:off x="1371600" y="1975776"/>
            <a:ext cx="6400800" cy="40034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0821"/>
            <a:ext cx="8229600" cy="838200"/>
          </a:xfrm>
        </p:spPr>
        <p:txBody>
          <a:bodyPr/>
          <a:lstStyle/>
          <a:p>
            <a:r>
              <a:rPr lang="en-US" dirty="0" smtClean="0">
                <a:solidFill>
                  <a:schemeClr val="tx1"/>
                </a:solidFill>
              </a:rPr>
              <a:t>Road To Success of Silverpoint</a:t>
            </a:r>
            <a:endParaRPr lang="en-US" dirty="0">
              <a:solidFill>
                <a:schemeClr val="tx1"/>
              </a:solidFill>
            </a:endParaRPr>
          </a:p>
        </p:txBody>
      </p:sp>
      <p:sp>
        <p:nvSpPr>
          <p:cNvPr id="6" name="TextBox 5"/>
          <p:cNvSpPr txBox="1"/>
          <p:nvPr/>
        </p:nvSpPr>
        <p:spPr>
          <a:xfrm>
            <a:off x="914400" y="6248400"/>
            <a:ext cx="7083425" cy="276999"/>
          </a:xfrm>
          <a:prstGeom prst="rect">
            <a:avLst/>
          </a:prstGeom>
          <a:noFill/>
        </p:spPr>
        <p:txBody>
          <a:bodyPr wrap="square" rtlCol="0">
            <a:spAutoFit/>
          </a:bodyPr>
          <a:lstStyle/>
          <a:p>
            <a:r>
              <a:rPr lang="en-US" sz="1200" dirty="0" smtClean="0"/>
              <a:t>Source: </a:t>
            </a:r>
            <a:r>
              <a:rPr lang="en-US" sz="1200" dirty="0" smtClean="0">
                <a:hlinkClick r:id="rId2"/>
              </a:rPr>
              <a:t>http://socs.binus.ac.id/2015/09/03/road-to-success-of-silverpoint/</a:t>
            </a:r>
            <a:endParaRPr lang="en-US" sz="1200" dirty="0" smtClean="0"/>
          </a:p>
        </p:txBody>
      </p:sp>
      <p:pic>
        <p:nvPicPr>
          <p:cNvPr id="8" name="Picture 7" descr="silverpoint-3.jpg"/>
          <p:cNvPicPr>
            <a:picLocks noChangeAspect="1"/>
          </p:cNvPicPr>
          <p:nvPr/>
        </p:nvPicPr>
        <p:blipFill>
          <a:blip r:embed="rId3" cstate="print"/>
          <a:stretch>
            <a:fillRect/>
          </a:stretch>
        </p:blipFill>
        <p:spPr>
          <a:xfrm>
            <a:off x="457201" y="1752600"/>
            <a:ext cx="3871480" cy="2590800"/>
          </a:xfrm>
          <a:prstGeom prst="rect">
            <a:avLst/>
          </a:prstGeom>
        </p:spPr>
      </p:pic>
      <p:pic>
        <p:nvPicPr>
          <p:cNvPr id="10" name="Picture 9" descr="silverpoint-1.jpg"/>
          <p:cNvPicPr>
            <a:picLocks noChangeAspect="1"/>
          </p:cNvPicPr>
          <p:nvPr/>
        </p:nvPicPr>
        <p:blipFill>
          <a:blip r:embed="rId4" cstate="print"/>
          <a:stretch>
            <a:fillRect/>
          </a:stretch>
        </p:blipFill>
        <p:spPr>
          <a:xfrm>
            <a:off x="4876800" y="1752600"/>
            <a:ext cx="3733800" cy="2590800"/>
          </a:xfrm>
          <a:prstGeom prst="rect">
            <a:avLst/>
          </a:prstGeom>
        </p:spPr>
      </p:pic>
      <p:pic>
        <p:nvPicPr>
          <p:cNvPr id="11" name="Picture 10" descr="silverpoint-2.jpg"/>
          <p:cNvPicPr>
            <a:picLocks noChangeAspect="1"/>
          </p:cNvPicPr>
          <p:nvPr/>
        </p:nvPicPr>
        <p:blipFill>
          <a:blip r:embed="rId5" cstate="print"/>
          <a:stretch>
            <a:fillRect/>
          </a:stretch>
        </p:blipFill>
        <p:spPr>
          <a:xfrm>
            <a:off x="2209800" y="3276600"/>
            <a:ext cx="4619625" cy="2960873"/>
          </a:xfrm>
          <a:prstGeom prst="rect">
            <a:avLst/>
          </a:prstGeom>
        </p:spPr>
      </p:pic>
    </p:spTree>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0821"/>
            <a:ext cx="8229600" cy="838200"/>
          </a:xfrm>
        </p:spPr>
        <p:txBody>
          <a:bodyPr/>
          <a:lstStyle/>
          <a:p>
            <a:r>
              <a:rPr lang="en-US" dirty="0" err="1" smtClean="0">
                <a:solidFill>
                  <a:schemeClr val="tx1"/>
                </a:solidFill>
              </a:rPr>
              <a:t>Animoclopedia</a:t>
            </a:r>
            <a:endParaRPr lang="en-US" dirty="0">
              <a:solidFill>
                <a:schemeClr val="tx1"/>
              </a:solidFill>
            </a:endParaRPr>
          </a:p>
        </p:txBody>
      </p:sp>
      <p:pic>
        <p:nvPicPr>
          <p:cNvPr id="5" name="Content Placeholder 4"/>
          <p:cNvPicPr>
            <a:picLocks noGrp="1" noChangeAspect="1"/>
          </p:cNvPicPr>
          <p:nvPr>
            <p:ph idx="4294967295"/>
          </p:nvPr>
        </p:nvPicPr>
        <p:blipFill>
          <a:blip r:embed="rId2" cstate="email">
            <a:extLst>
              <a:ext uri="{28A0092B-C50C-407E-A947-70E740481C1C}">
                <a14:useLocalDpi xmlns="" xmlns:a14="http://schemas.microsoft.com/office/drawing/2010/main"/>
              </a:ext>
            </a:extLst>
          </a:blip>
          <a:stretch>
            <a:fillRect/>
          </a:stretch>
        </p:blipFill>
        <p:spPr>
          <a:xfrm>
            <a:off x="1143000" y="1828800"/>
            <a:ext cx="7083425" cy="3983037"/>
          </a:xfrm>
          <a:prstGeom prst="rect">
            <a:avLst/>
          </a:prstGeom>
        </p:spPr>
      </p:pic>
      <p:sp>
        <p:nvSpPr>
          <p:cNvPr id="6" name="TextBox 5"/>
          <p:cNvSpPr txBox="1"/>
          <p:nvPr/>
        </p:nvSpPr>
        <p:spPr>
          <a:xfrm>
            <a:off x="1146175" y="5867400"/>
            <a:ext cx="7083425" cy="830997"/>
          </a:xfrm>
          <a:prstGeom prst="rect">
            <a:avLst/>
          </a:prstGeom>
          <a:noFill/>
        </p:spPr>
        <p:txBody>
          <a:bodyPr wrap="square" rtlCol="0">
            <a:spAutoFit/>
          </a:bodyPr>
          <a:lstStyle/>
          <a:p>
            <a:r>
              <a:rPr lang="en-US" sz="1600" dirty="0" smtClean="0"/>
              <a:t>Link Apps:</a:t>
            </a:r>
          </a:p>
          <a:p>
            <a:r>
              <a:rPr lang="en-US" sz="1600" dirty="0">
                <a:hlinkClick r:id="rId3"/>
              </a:rPr>
              <a:t>http://</a:t>
            </a:r>
            <a:r>
              <a:rPr lang="en-US" sz="1600" dirty="0" smtClean="0">
                <a:hlinkClick r:id="rId3"/>
              </a:rPr>
              <a:t>apps.microsoft.com/windows/en-us/app/animoclopedia/6c0013b3-addb-4a55-950e-a5944730c78f/m/ROW</a:t>
            </a:r>
            <a:endParaRPr lang="en-US" sz="1600"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124200"/>
            <a:ext cx="8229600" cy="838200"/>
          </a:xfrm>
        </p:spPr>
        <p:txBody>
          <a:bodyPr/>
          <a:lstStyle/>
          <a:p>
            <a:r>
              <a:rPr lang="en-US" dirty="0" smtClean="0">
                <a:solidFill>
                  <a:schemeClr val="tx1"/>
                </a:solidFill>
              </a:rPr>
              <a:t>Demo</a:t>
            </a:r>
            <a:endParaRPr lang="en-US" dirty="0">
              <a:solidFill>
                <a:schemeClr val="tx1"/>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Switch It On</a:t>
            </a:r>
            <a:endParaRPr lang="en-US" dirty="0"/>
          </a:p>
        </p:txBody>
      </p:sp>
      <p:pic>
        <p:nvPicPr>
          <p:cNvPr id="7" name="Picture 6"/>
          <p:cNvPicPr>
            <a:picLocks noChangeAspect="1"/>
          </p:cNvPicPr>
          <p:nvPr/>
        </p:nvPicPr>
        <p:blipFill>
          <a:blip r:embed="rId2" cstate="email">
            <a:extLst>
              <a:ext uri="{28A0092B-C50C-407E-A947-70E740481C1C}">
                <a14:useLocalDpi xmlns="" xmlns:a14="http://schemas.microsoft.com/office/drawing/2010/main"/>
              </a:ext>
            </a:extLst>
          </a:blip>
          <a:stretch>
            <a:fillRect/>
          </a:stretch>
        </p:blipFill>
        <p:spPr>
          <a:xfrm>
            <a:off x="152400" y="1253639"/>
            <a:ext cx="3300246" cy="1986987"/>
          </a:xfrm>
          <a:prstGeom prst="rect">
            <a:avLst/>
          </a:prstGeom>
        </p:spPr>
      </p:pic>
      <p:pic>
        <p:nvPicPr>
          <p:cNvPr id="8" name="Picture 7"/>
          <p:cNvPicPr>
            <a:picLocks noChangeAspect="1"/>
          </p:cNvPicPr>
          <p:nvPr/>
        </p:nvPicPr>
        <p:blipFill>
          <a:blip r:embed="rId3" cstate="email">
            <a:extLst>
              <a:ext uri="{28A0092B-C50C-407E-A947-70E740481C1C}">
                <a14:useLocalDpi xmlns="" xmlns:a14="http://schemas.microsoft.com/office/drawing/2010/main"/>
              </a:ext>
            </a:extLst>
          </a:blip>
          <a:stretch>
            <a:fillRect/>
          </a:stretch>
        </p:blipFill>
        <p:spPr>
          <a:xfrm>
            <a:off x="5650606" y="1219200"/>
            <a:ext cx="3264794" cy="1942687"/>
          </a:xfrm>
          <a:prstGeom prst="rect">
            <a:avLst/>
          </a:prstGeom>
        </p:spPr>
      </p:pic>
      <p:pic>
        <p:nvPicPr>
          <p:cNvPr id="9" name="Picture 8"/>
          <p:cNvPicPr>
            <a:picLocks noChangeAspect="1"/>
          </p:cNvPicPr>
          <p:nvPr/>
        </p:nvPicPr>
        <p:blipFill>
          <a:blip r:embed="rId4" cstate="email">
            <a:extLst>
              <a:ext uri="{28A0092B-C50C-407E-A947-70E740481C1C}">
                <a14:useLocalDpi xmlns="" xmlns:a14="http://schemas.microsoft.com/office/drawing/2010/main"/>
              </a:ext>
            </a:extLst>
          </a:blip>
          <a:stretch>
            <a:fillRect/>
          </a:stretch>
        </p:blipFill>
        <p:spPr>
          <a:xfrm>
            <a:off x="216090" y="3912630"/>
            <a:ext cx="3270497" cy="1962298"/>
          </a:xfrm>
          <a:prstGeom prst="rect">
            <a:avLst/>
          </a:prstGeom>
        </p:spPr>
      </p:pic>
      <p:pic>
        <p:nvPicPr>
          <p:cNvPr id="14" name="Picture 13"/>
          <p:cNvPicPr>
            <a:picLocks noChangeAspect="1"/>
          </p:cNvPicPr>
          <p:nvPr/>
        </p:nvPicPr>
        <p:blipFill>
          <a:blip r:embed="rId5" cstate="email">
            <a:extLst>
              <a:ext uri="{28A0092B-C50C-407E-A947-70E740481C1C}">
                <a14:useLocalDpi xmlns="" xmlns:a14="http://schemas.microsoft.com/office/drawing/2010/main"/>
              </a:ext>
            </a:extLst>
          </a:blip>
          <a:stretch>
            <a:fillRect/>
          </a:stretch>
        </p:blipFill>
        <p:spPr>
          <a:xfrm>
            <a:off x="5589396" y="3773215"/>
            <a:ext cx="3300246" cy="1980833"/>
          </a:xfrm>
          <a:prstGeom prst="rect">
            <a:avLst/>
          </a:prstGeom>
        </p:spPr>
      </p:pic>
      <p:pic>
        <p:nvPicPr>
          <p:cNvPr id="6" name="Content Placeholder 5"/>
          <p:cNvPicPr>
            <a:picLocks noGrp="1" noChangeAspect="1"/>
          </p:cNvPicPr>
          <p:nvPr>
            <p:ph idx="4294967295"/>
          </p:nvPr>
        </p:nvPicPr>
        <p:blipFill>
          <a:blip r:embed="rId6" cstate="email">
            <a:extLst>
              <a:ext uri="{28A0092B-C50C-407E-A947-70E740481C1C}">
                <a14:useLocalDpi xmlns="" xmlns:a14="http://schemas.microsoft.com/office/drawing/2010/main"/>
              </a:ext>
            </a:extLst>
          </a:blip>
          <a:stretch>
            <a:fillRect/>
          </a:stretch>
        </p:blipFill>
        <p:spPr>
          <a:xfrm>
            <a:off x="2638399" y="2302879"/>
            <a:ext cx="3838575" cy="2298700"/>
          </a:xfrm>
        </p:spPr>
      </p:pic>
      <p:sp>
        <p:nvSpPr>
          <p:cNvPr id="17" name="TextBox 16"/>
          <p:cNvSpPr txBox="1"/>
          <p:nvPr/>
        </p:nvSpPr>
        <p:spPr>
          <a:xfrm>
            <a:off x="164223" y="6146589"/>
            <a:ext cx="7083425" cy="584775"/>
          </a:xfrm>
          <a:prstGeom prst="rect">
            <a:avLst/>
          </a:prstGeom>
          <a:noFill/>
        </p:spPr>
        <p:txBody>
          <a:bodyPr wrap="square" rtlCol="0">
            <a:spAutoFit/>
          </a:bodyPr>
          <a:lstStyle/>
          <a:p>
            <a:r>
              <a:rPr lang="en-US" sz="1600" dirty="0" smtClean="0"/>
              <a:t>Link Apps:</a:t>
            </a:r>
          </a:p>
          <a:p>
            <a:r>
              <a:rPr lang="en-US" sz="1600" dirty="0">
                <a:hlinkClick r:id="rId7"/>
              </a:rPr>
              <a:t>https://</a:t>
            </a:r>
            <a:r>
              <a:rPr lang="en-US" sz="1600" dirty="0" smtClean="0">
                <a:hlinkClick r:id="rId7"/>
              </a:rPr>
              <a:t>play.google.com/store/apps/details?id=com.eximius.SwitchItOn&amp;hl=en</a:t>
            </a:r>
            <a:r>
              <a:rPr lang="en-US" sz="1600" dirty="0" smtClean="0"/>
              <a:t> </a:t>
            </a:r>
          </a:p>
        </p:txBody>
      </p:sp>
    </p:spTree>
    <p:extLst>
      <p:ext uri="{BB962C8B-B14F-4D97-AF65-F5344CB8AC3E}">
        <p14:creationId xmlns="" xmlns:p14="http://schemas.microsoft.com/office/powerpoint/2010/main" val="71174683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01700"/>
            <a:ext cx="8229600" cy="838200"/>
          </a:xfrm>
        </p:spPr>
        <p:txBody>
          <a:bodyPr/>
          <a:lstStyle/>
          <a:p>
            <a:r>
              <a:rPr lang="en-US" dirty="0" smtClean="0">
                <a:solidFill>
                  <a:schemeClr val="tx1"/>
                </a:solidFill>
              </a:rPr>
              <a:t>Garuda Kids</a:t>
            </a:r>
            <a:endParaRPr lang="en-US" dirty="0">
              <a:solidFill>
                <a:schemeClr val="tx1"/>
              </a:solidFill>
            </a:endParaRPr>
          </a:p>
        </p:txBody>
      </p:sp>
      <p:sp>
        <p:nvSpPr>
          <p:cNvPr id="4" name="TextBox 3"/>
          <p:cNvSpPr txBox="1"/>
          <p:nvPr/>
        </p:nvSpPr>
        <p:spPr>
          <a:xfrm>
            <a:off x="228600" y="6096000"/>
            <a:ext cx="7083425" cy="584775"/>
          </a:xfrm>
          <a:prstGeom prst="rect">
            <a:avLst/>
          </a:prstGeom>
          <a:noFill/>
        </p:spPr>
        <p:txBody>
          <a:bodyPr wrap="square" rtlCol="0">
            <a:spAutoFit/>
          </a:bodyPr>
          <a:lstStyle/>
          <a:p>
            <a:r>
              <a:rPr lang="en-US" sz="1600" dirty="0" smtClean="0"/>
              <a:t>Link Apps:</a:t>
            </a:r>
          </a:p>
          <a:p>
            <a:r>
              <a:rPr lang="en-US" sz="1600" dirty="0">
                <a:hlinkClick r:id="rId2"/>
              </a:rPr>
              <a:t>http://</a:t>
            </a:r>
            <a:r>
              <a:rPr lang="en-US" sz="1600" dirty="0" smtClean="0">
                <a:hlinkClick r:id="rId2"/>
              </a:rPr>
              <a:t>garudakids.com/GarudaKids/main.html</a:t>
            </a:r>
            <a:r>
              <a:rPr lang="en-US" sz="1600" dirty="0" smtClean="0"/>
              <a:t> </a:t>
            </a:r>
          </a:p>
        </p:txBody>
      </p:sp>
      <p:pic>
        <p:nvPicPr>
          <p:cNvPr id="5" name="Picture 2"/>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1485900" y="1967706"/>
            <a:ext cx="6172200" cy="390048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Picture 8"/>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2562019" y="1828800"/>
            <a:ext cx="4019963" cy="25360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itle 1"/>
          <p:cNvSpPr>
            <a:spLocks noGrp="1"/>
          </p:cNvSpPr>
          <p:nvPr>
            <p:ph type="title"/>
          </p:nvPr>
        </p:nvSpPr>
        <p:spPr/>
        <p:txBody>
          <a:bodyPr/>
          <a:lstStyle/>
          <a:p>
            <a:r>
              <a:rPr lang="en-US" dirty="0" smtClean="0"/>
              <a:t>Garuda Kids</a:t>
            </a:r>
            <a:endParaRPr lang="en-US" dirty="0"/>
          </a:p>
        </p:txBody>
      </p:sp>
      <p:pic>
        <p:nvPicPr>
          <p:cNvPr id="10" name="Picture 5"/>
          <p:cNvPicPr>
            <a:picLocks noGrp="1" noChangeAspect="1" noChangeArrowheads="1"/>
          </p:cNvPicPr>
          <p:nvPr>
            <p:ph idx="1"/>
          </p:nvPr>
        </p:nvPicPr>
        <p:blipFill>
          <a:blip r:embed="rId3" cstate="email">
            <a:extLst>
              <a:ext uri="{28A0092B-C50C-407E-A947-70E740481C1C}">
                <a14:useLocalDpi xmlns="" xmlns:a14="http://schemas.microsoft.com/office/drawing/2010/main"/>
              </a:ext>
            </a:extLst>
          </a:blip>
          <a:srcRect/>
          <a:stretch>
            <a:fillRect/>
          </a:stretch>
        </p:blipFill>
        <p:spPr bwMode="auto">
          <a:xfrm>
            <a:off x="627112" y="3657600"/>
            <a:ext cx="3716288" cy="23371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9" name="Picture 7"/>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4800600" y="3715726"/>
            <a:ext cx="3657599" cy="23002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124200"/>
            <a:ext cx="8229600" cy="838200"/>
          </a:xfrm>
        </p:spPr>
        <p:txBody>
          <a:bodyPr/>
          <a:lstStyle/>
          <a:p>
            <a:r>
              <a:rPr lang="en-US" dirty="0" smtClean="0">
                <a:solidFill>
                  <a:schemeClr val="tx1"/>
                </a:solidFill>
              </a:rPr>
              <a:t>Demo</a:t>
            </a:r>
            <a:endParaRPr lang="en-US" dirty="0">
              <a:solidFill>
                <a:schemeClr val="tx1"/>
              </a:solidFill>
            </a:endParaRPr>
          </a:p>
        </p:txBody>
      </p:sp>
    </p:spTree>
    <p:extLst>
      <p:ext uri="{BB962C8B-B14F-4D97-AF65-F5344CB8AC3E}">
        <p14:creationId xmlns="" xmlns:p14="http://schemas.microsoft.com/office/powerpoint/2010/main" val="40875351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Revenge of Plants</a:t>
            </a:r>
            <a:endParaRPr lang="en-US" b="1" dirty="0"/>
          </a:p>
        </p:txBody>
      </p:sp>
      <p:pic>
        <p:nvPicPr>
          <p:cNvPr id="7" name="Content Placeholder 6"/>
          <p:cNvPicPr>
            <a:picLocks noGrp="1" noChangeAspect="1"/>
          </p:cNvPicPr>
          <p:nvPr>
            <p:ph idx="1"/>
          </p:nvPr>
        </p:nvPicPr>
        <p:blipFill>
          <a:blip r:embed="rId2" cstate="print"/>
          <a:stretch>
            <a:fillRect/>
          </a:stretch>
        </p:blipFill>
        <p:spPr>
          <a:xfrm>
            <a:off x="472506" y="1871662"/>
            <a:ext cx="8198988" cy="42116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166460875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124200"/>
            <a:ext cx="8229600" cy="838200"/>
          </a:xfrm>
        </p:spPr>
        <p:txBody>
          <a:bodyPr/>
          <a:lstStyle/>
          <a:p>
            <a:r>
              <a:rPr lang="en-US" dirty="0" smtClean="0">
                <a:solidFill>
                  <a:schemeClr val="tx1"/>
                </a:solidFill>
                <a:hlinkClick r:id="rId2" action="ppaction://hlinkfile"/>
              </a:rPr>
              <a:t>Video</a:t>
            </a:r>
            <a:r>
              <a:rPr lang="en-US" dirty="0">
                <a:solidFill>
                  <a:schemeClr val="tx1"/>
                </a:solidFill>
                <a:hlinkClick r:id="rId2" action="ppaction://hlinkfile"/>
              </a:rPr>
              <a:t> Demo </a:t>
            </a:r>
            <a:endParaRPr lang="en-US" dirty="0">
              <a:solidFill>
                <a:schemeClr val="tx1"/>
              </a:solidFill>
            </a:endParaRPr>
          </a:p>
        </p:txBody>
      </p:sp>
    </p:spTree>
    <p:extLst>
      <p:ext uri="{BB962C8B-B14F-4D97-AF65-F5344CB8AC3E}">
        <p14:creationId xmlns="" xmlns:p14="http://schemas.microsoft.com/office/powerpoint/2010/main" val="351109166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Geo Game</a:t>
            </a:r>
            <a:endParaRPr lang="en-US" dirty="0"/>
          </a:p>
        </p:txBody>
      </p:sp>
      <p:pic>
        <p:nvPicPr>
          <p:cNvPr id="5" name="Content Placeholder 4"/>
          <p:cNvPicPr>
            <a:picLocks noGrp="1" noChangeAspect="1"/>
          </p:cNvPicPr>
          <p:nvPr>
            <p:ph idx="1"/>
          </p:nvPr>
        </p:nvPicPr>
        <p:blipFill>
          <a:blip r:embed="rId2" cstate="email">
            <a:extLst>
              <a:ext uri="{28A0092B-C50C-407E-A947-70E740481C1C}">
                <a14:useLocalDpi xmlns="" xmlns:a14="http://schemas.microsoft.com/office/drawing/2010/main"/>
              </a:ext>
            </a:extLst>
          </a:blip>
          <a:stretch>
            <a:fillRect/>
          </a:stretch>
        </p:blipFill>
        <p:spPr>
          <a:xfrm>
            <a:off x="2196664" y="1828800"/>
            <a:ext cx="4750671" cy="42973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9672225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Color In Image</a:t>
            </a:r>
            <a:endParaRPr lang="en-US" dirty="0"/>
          </a:p>
        </p:txBody>
      </p:sp>
      <p:pic>
        <p:nvPicPr>
          <p:cNvPr id="5" name="Picture 2" descr="http://www.blog.urbanoutfitters.com/files/JonB_wall_SM.jpg"/>
          <p:cNvPicPr>
            <a:picLocks noGrp="1" noChangeAspect="1" noChangeArrowheads="1"/>
          </p:cNvPicPr>
          <p:nvPr>
            <p:ph idx="1"/>
          </p:nvPr>
        </p:nvPicPr>
        <p:blipFill>
          <a:blip r:embed="rId2" cstate="print"/>
          <a:srcRect/>
          <a:stretch>
            <a:fillRect/>
          </a:stretch>
        </p:blipFill>
        <p:spPr bwMode="auto">
          <a:xfrm>
            <a:off x="4953000" y="2286000"/>
            <a:ext cx="3810000" cy="29527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p:cNvSpPr txBox="1"/>
          <p:nvPr/>
        </p:nvSpPr>
        <p:spPr>
          <a:xfrm>
            <a:off x="228600" y="2362200"/>
            <a:ext cx="4572000" cy="1323439"/>
          </a:xfrm>
          <a:prstGeom prst="rect">
            <a:avLst/>
          </a:prstGeom>
          <a:noFill/>
        </p:spPr>
        <p:txBody>
          <a:bodyPr wrap="square" rtlCol="0">
            <a:spAutoFit/>
          </a:bodyPr>
          <a:lstStyle/>
          <a:p>
            <a:pPr lvl="0"/>
            <a:r>
              <a:rPr lang="en-AU" sz="2000" b="1" dirty="0" err="1" smtClean="0"/>
              <a:t>Color</a:t>
            </a:r>
            <a:r>
              <a:rPr lang="en-AU" sz="2000" b="1" dirty="0" smtClean="0"/>
              <a:t> Processing</a:t>
            </a:r>
          </a:p>
          <a:p>
            <a:pPr lvl="0">
              <a:buFont typeface="Arial" pitchFamily="34" charset="0"/>
              <a:buChar char="•"/>
            </a:pPr>
            <a:r>
              <a:rPr lang="en-AU" sz="2000" dirty="0" smtClean="0"/>
              <a:t> </a:t>
            </a:r>
            <a:r>
              <a:rPr lang="en-AU" sz="2000" dirty="0" err="1" smtClean="0"/>
              <a:t>Color</a:t>
            </a:r>
            <a:r>
              <a:rPr lang="en-AU" sz="2000" dirty="0" smtClean="0"/>
              <a:t> and </a:t>
            </a:r>
            <a:r>
              <a:rPr lang="en-AU" sz="2000" dirty="0" err="1" smtClean="0"/>
              <a:t>Tristimulus</a:t>
            </a:r>
            <a:r>
              <a:rPr lang="en-AU" sz="2000" dirty="0" smtClean="0"/>
              <a:t> Theory</a:t>
            </a:r>
          </a:p>
          <a:p>
            <a:pPr lvl="0">
              <a:buFont typeface="Arial" pitchFamily="34" charset="0"/>
              <a:buChar char="•"/>
            </a:pPr>
            <a:r>
              <a:rPr lang="en-AU" sz="2000" dirty="0" smtClean="0"/>
              <a:t> </a:t>
            </a:r>
            <a:r>
              <a:rPr lang="en-AU" sz="2000" dirty="0" err="1" smtClean="0"/>
              <a:t>Color</a:t>
            </a:r>
            <a:r>
              <a:rPr lang="en-AU" sz="2000" dirty="0" smtClean="0"/>
              <a:t> Model, Gamut, and </a:t>
            </a:r>
            <a:r>
              <a:rPr lang="en-AU" sz="2000" dirty="0" err="1" smtClean="0"/>
              <a:t>Color</a:t>
            </a:r>
            <a:r>
              <a:rPr lang="en-AU" sz="2000" dirty="0" smtClean="0"/>
              <a:t> Space</a:t>
            </a:r>
          </a:p>
          <a:p>
            <a:pPr lvl="0">
              <a:buFont typeface="Arial" pitchFamily="34" charset="0"/>
              <a:buChar char="•"/>
            </a:pPr>
            <a:r>
              <a:rPr lang="en-AU" sz="2000" dirty="0" smtClean="0"/>
              <a:t> Digital Image and Image Compression</a:t>
            </a:r>
            <a:endParaRPr lang="en-US" sz="20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124200"/>
            <a:ext cx="8229600" cy="838200"/>
          </a:xfrm>
        </p:spPr>
        <p:txBody>
          <a:bodyPr/>
          <a:lstStyle/>
          <a:p>
            <a:r>
              <a:rPr lang="en-US" dirty="0" smtClean="0">
                <a:solidFill>
                  <a:schemeClr val="tx1"/>
                </a:solidFill>
                <a:hlinkClick r:id="rId2" action="ppaction://hlinkfile"/>
              </a:rPr>
              <a:t>Video</a:t>
            </a:r>
            <a:r>
              <a:rPr lang="en-US" dirty="0">
                <a:solidFill>
                  <a:schemeClr val="tx1"/>
                </a:solidFill>
                <a:hlinkClick r:id="rId2" action="ppaction://hlinkfile"/>
              </a:rPr>
              <a:t> Demo </a:t>
            </a:r>
            <a:endParaRPr lang="en-US" dirty="0">
              <a:solidFill>
                <a:schemeClr val="tx1"/>
              </a:solidFill>
            </a:endParaRPr>
          </a:p>
        </p:txBody>
      </p:sp>
    </p:spTree>
    <p:extLst>
      <p:ext uri="{BB962C8B-B14F-4D97-AF65-F5344CB8AC3E}">
        <p14:creationId xmlns="" xmlns:p14="http://schemas.microsoft.com/office/powerpoint/2010/main" val="253532125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http://i.ytimg.com/vi/JYChVBAyYj8/0.jpg"/>
          <p:cNvPicPr>
            <a:picLocks noChangeAspect="1" noChangeArrowheads="1"/>
          </p:cNvPicPr>
          <p:nvPr/>
        </p:nvPicPr>
        <p:blipFill>
          <a:blip r:embed="rId2" cstate="print"/>
          <a:srcRect/>
          <a:stretch>
            <a:fillRect/>
          </a:stretch>
        </p:blipFill>
        <p:spPr bwMode="auto">
          <a:xfrm>
            <a:off x="2133600" y="2285998"/>
            <a:ext cx="4876800" cy="36576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itle 1"/>
          <p:cNvSpPr>
            <a:spLocks noGrp="1"/>
          </p:cNvSpPr>
          <p:nvPr>
            <p:ph type="title"/>
          </p:nvPr>
        </p:nvSpPr>
        <p:spPr/>
        <p:txBody>
          <a:bodyPr/>
          <a:lstStyle/>
          <a:p>
            <a:r>
              <a:rPr lang="en-US" dirty="0" err="1" smtClean="0"/>
              <a:t>Xivaria</a:t>
            </a:r>
            <a:r>
              <a:rPr lang="en-US" dirty="0" smtClean="0"/>
              <a:t> Wars</a:t>
            </a:r>
            <a:endParaRPr lang="en-US" dirty="0"/>
          </a:p>
        </p:txBody>
      </p:sp>
      <p:pic>
        <p:nvPicPr>
          <p:cNvPr id="5" name="Picture 2" descr="http://profile.ak.fbcdn.net/hprofile-ak-snc6/c127.37.466.466/s160x160/247182_178699645521808_3707704_n.jpg"/>
          <p:cNvPicPr>
            <a:picLocks noGrp="1" noChangeAspect="1" noChangeArrowheads="1"/>
          </p:cNvPicPr>
          <p:nvPr>
            <p:ph idx="1"/>
          </p:nvPr>
        </p:nvPicPr>
        <p:blipFill>
          <a:blip r:embed="rId3" cstate="print"/>
          <a:srcRect/>
          <a:stretch>
            <a:fillRect/>
          </a:stretch>
        </p:blipFill>
        <p:spPr bwMode="auto">
          <a:xfrm>
            <a:off x="7239000" y="1600200"/>
            <a:ext cx="1524000" cy="1524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124200"/>
            <a:ext cx="8229600" cy="838200"/>
          </a:xfrm>
        </p:spPr>
        <p:txBody>
          <a:bodyPr/>
          <a:lstStyle/>
          <a:p>
            <a:r>
              <a:rPr lang="en-US" dirty="0" smtClean="0">
                <a:solidFill>
                  <a:schemeClr val="tx1"/>
                </a:solidFill>
                <a:hlinkClick r:id="rId2" action="ppaction://hlinkfile"/>
              </a:rPr>
              <a:t>Video Demo</a:t>
            </a:r>
            <a:endParaRPr lang="en-US" dirty="0">
              <a:solidFill>
                <a:schemeClr val="tx1"/>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Touch Pet</a:t>
            </a:r>
            <a:endParaRPr lang="en-US" dirty="0"/>
          </a:p>
        </p:txBody>
      </p:sp>
      <p:pic>
        <p:nvPicPr>
          <p:cNvPr id="8193" name="Picture 1" descr="D:\Work\2012 - 2013 Genap\10. Slide Briefing Peminatan - Interactive Multimedia\Aplikasi\05. Touch Pet\firstbackground.jpg"/>
          <p:cNvPicPr>
            <a:picLocks noGrp="1" noChangeAspect="1" noChangeArrowheads="1"/>
          </p:cNvPicPr>
          <p:nvPr>
            <p:ph idx="1"/>
          </p:nvPr>
        </p:nvPicPr>
        <p:blipFill>
          <a:blip r:embed="rId2" cstate="email">
            <a:extLst>
              <a:ext uri="{28A0092B-C50C-407E-A947-70E740481C1C}">
                <a14:useLocalDpi xmlns="" xmlns:a14="http://schemas.microsoft.com/office/drawing/2010/main"/>
              </a:ext>
            </a:extLst>
          </a:blip>
          <a:srcRect/>
          <a:stretch>
            <a:fillRect/>
          </a:stretch>
        </p:blipFill>
        <p:spPr bwMode="auto">
          <a:xfrm>
            <a:off x="1806178" y="2133600"/>
            <a:ext cx="5531644" cy="36877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194" name="Picture 2" descr="D:\Work\2012 - 2013 Genap\10. Slide Briefing Peminatan - Interactive Multimedia\Aplikasi\05. Touch Pet\anjing remaja.png"/>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381000" y="1524000"/>
            <a:ext cx="1128264" cy="1752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13" name="Group 12"/>
          <p:cNvGrpSpPr/>
          <p:nvPr/>
        </p:nvGrpSpPr>
        <p:grpSpPr>
          <a:xfrm>
            <a:off x="7696200" y="4800600"/>
            <a:ext cx="1066800" cy="1219200"/>
            <a:chOff x="7696200" y="2133600"/>
            <a:chExt cx="1066800" cy="1219200"/>
          </a:xfrm>
        </p:grpSpPr>
        <p:pic>
          <p:nvPicPr>
            <p:cNvPr id="8195" name="Picture 3" descr="D:\Work\2012 - 2013 Genap\10. Slide Briefing Peminatan - Interactive Multimedia\Aplikasi\05. Touch Pet\MoneyDog.png"/>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8153400" y="2133600"/>
              <a:ext cx="609600" cy="609600"/>
            </a:xfrm>
            <a:prstGeom prst="rect">
              <a:avLst/>
            </a:prstGeom>
            <a:noFill/>
          </p:spPr>
        </p:pic>
        <p:pic>
          <p:nvPicPr>
            <p:cNvPr id="8196" name="Picture 4" descr="D:\Work\2012 - 2013 Genap\10. Slide Briefing Peminatan - Interactive Multimedia\Aplikasi\05. Touch Pet\MoneyDog.png"/>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924800" y="2438400"/>
              <a:ext cx="609600" cy="609600"/>
            </a:xfrm>
            <a:prstGeom prst="rect">
              <a:avLst/>
            </a:prstGeom>
            <a:noFill/>
          </p:spPr>
        </p:pic>
        <p:pic>
          <p:nvPicPr>
            <p:cNvPr id="8197" name="Picture 5" descr="D:\Work\2012 - 2013 Genap\10. Slide Briefing Peminatan - Interactive Multimedia\Aplikasi\05. Touch Pet\MoneyDog.png"/>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696200" y="2743200"/>
              <a:ext cx="609600" cy="609600"/>
            </a:xfrm>
            <a:prstGeom prst="rect">
              <a:avLst/>
            </a:prstGeom>
            <a:noFill/>
          </p:spPr>
        </p:pic>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124200"/>
            <a:ext cx="8229600" cy="838200"/>
          </a:xfrm>
        </p:spPr>
        <p:txBody>
          <a:bodyPr/>
          <a:lstStyle/>
          <a:p>
            <a:r>
              <a:rPr lang="en-US" dirty="0" smtClean="0">
                <a:solidFill>
                  <a:schemeClr val="tx1"/>
                </a:solidFill>
                <a:hlinkClick r:id="rId2" action="ppaction://hlinkfile"/>
              </a:rPr>
              <a:t>Video Demo</a:t>
            </a:r>
            <a:endParaRPr lang="en-US" dirty="0">
              <a:solidFill>
                <a:schemeClr val="tx1"/>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BINUS Virtual Tour</a:t>
            </a:r>
            <a:endParaRPr lang="en-US" dirty="0"/>
          </a:p>
        </p:txBody>
      </p:sp>
      <p:pic>
        <p:nvPicPr>
          <p:cNvPr id="5" name="Content Placeholder 4"/>
          <p:cNvPicPr>
            <a:picLocks noGrp="1" noChangeAspect="1"/>
          </p:cNvPicPr>
          <p:nvPr>
            <p:ph idx="1"/>
          </p:nvPr>
        </p:nvPicPr>
        <p:blipFill>
          <a:blip r:embed="rId2" cstate="email">
            <a:extLst>
              <a:ext uri="{28A0092B-C50C-407E-A947-70E740481C1C}">
                <a14:useLocalDpi xmlns="" xmlns:a14="http://schemas.microsoft.com/office/drawing/2010/main"/>
              </a:ext>
            </a:extLst>
          </a:blip>
          <a:stretch>
            <a:fillRect/>
          </a:stretch>
        </p:blipFill>
        <p:spPr>
          <a:xfrm>
            <a:off x="228601" y="1828801"/>
            <a:ext cx="3429000" cy="2551314"/>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3" cstate="email">
            <a:extLst>
              <a:ext uri="{28A0092B-C50C-407E-A947-70E740481C1C}">
                <a14:useLocalDpi xmlns="" xmlns:a14="http://schemas.microsoft.com/office/drawing/2010/main"/>
              </a:ext>
            </a:extLst>
          </a:blip>
          <a:stretch>
            <a:fillRect/>
          </a:stretch>
        </p:blipFill>
        <p:spPr>
          <a:xfrm>
            <a:off x="3915497" y="3581400"/>
            <a:ext cx="4932799" cy="2628900"/>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3915497" y="2781292"/>
            <a:ext cx="2401042" cy="646331"/>
          </a:xfrm>
          <a:prstGeom prst="rect">
            <a:avLst/>
          </a:prstGeom>
          <a:noFill/>
        </p:spPr>
        <p:txBody>
          <a:bodyPr wrap="none" rtlCol="0">
            <a:spAutoFit/>
          </a:bodyPr>
          <a:lstStyle/>
          <a:p>
            <a:r>
              <a:rPr lang="en-US" dirty="0" smtClean="0"/>
              <a:t>Link Apps:</a:t>
            </a:r>
          </a:p>
          <a:p>
            <a:r>
              <a:rPr lang="en-US" dirty="0" smtClean="0">
                <a:hlinkClick r:id="rId4"/>
              </a:rPr>
              <a:t>http</a:t>
            </a:r>
            <a:r>
              <a:rPr lang="en-US" dirty="0">
                <a:hlinkClick r:id="rId4"/>
              </a:rPr>
              <a:t>://</a:t>
            </a:r>
            <a:r>
              <a:rPr lang="en-US" dirty="0" smtClean="0">
                <a:hlinkClick r:id="rId4"/>
              </a:rPr>
              <a:t>virtual.binus.edu</a:t>
            </a:r>
            <a:endParaRPr lang="en-US" dirty="0"/>
          </a:p>
        </p:txBody>
      </p:sp>
    </p:spTree>
    <p:extLst>
      <p:ext uri="{BB962C8B-B14F-4D97-AF65-F5344CB8AC3E}">
        <p14:creationId xmlns="" xmlns:p14="http://schemas.microsoft.com/office/powerpoint/2010/main" val="226442288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124200"/>
            <a:ext cx="8229600" cy="838200"/>
          </a:xfrm>
        </p:spPr>
        <p:txBody>
          <a:bodyPr/>
          <a:lstStyle/>
          <a:p>
            <a:r>
              <a:rPr lang="en-US" dirty="0" smtClean="0">
                <a:solidFill>
                  <a:schemeClr val="tx1"/>
                </a:solidFill>
              </a:rPr>
              <a:t>Demo</a:t>
            </a:r>
            <a:endParaRPr lang="en-US" dirty="0">
              <a:solidFill>
                <a:schemeClr val="tx1"/>
              </a:solidFill>
            </a:endParaRPr>
          </a:p>
        </p:txBody>
      </p:sp>
    </p:spTree>
    <p:extLst>
      <p:ext uri="{BB962C8B-B14F-4D97-AF65-F5344CB8AC3E}">
        <p14:creationId xmlns="" xmlns:p14="http://schemas.microsoft.com/office/powerpoint/2010/main" val="400032120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Potential Research in Interactive Multimedia</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Technologies </a:t>
            </a:r>
            <a:r>
              <a:rPr lang="en-US" dirty="0" smtClean="0"/>
              <a:t>– Responsive Web Design</a:t>
            </a:r>
            <a:endParaRPr lang="en-US" dirty="0"/>
          </a:p>
        </p:txBody>
      </p:sp>
      <p:pic>
        <p:nvPicPr>
          <p:cNvPr id="4" name="Picture 4" descr="http://www.kunocreative.com/Portals/32387/images/responsive-web-design.png"/>
          <p:cNvPicPr>
            <a:picLocks noGrp="1" noChangeAspect="1" noChangeArrowheads="1"/>
          </p:cNvPicPr>
          <p:nvPr>
            <p:ph idx="1"/>
          </p:nvPr>
        </p:nvPicPr>
        <p:blipFill>
          <a:blip r:embed="rId2" cstate="print"/>
          <a:srcRect/>
          <a:stretch>
            <a:fillRect/>
          </a:stretch>
        </p:blipFill>
        <p:spPr bwMode="auto">
          <a:xfrm>
            <a:off x="979253" y="2017801"/>
            <a:ext cx="7185494" cy="39193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344731070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Technologies - Augmented Reality</a:t>
            </a:r>
            <a:endParaRPr lang="en-US" dirty="0"/>
          </a:p>
        </p:txBody>
      </p:sp>
      <p:pic>
        <p:nvPicPr>
          <p:cNvPr id="7" name="Picture 2" descr="http://cdn.conversations.nokia.com.s3.amazonaws.com/wp-content/uploads/2013/01/Nokia-Lumia-920-City-Lens-Demo1.jpg"/>
          <p:cNvPicPr>
            <a:picLocks noGrp="1" noChangeAspect="1" noChangeArrowheads="1"/>
          </p:cNvPicPr>
          <p:nvPr>
            <p:ph idx="1"/>
          </p:nvPr>
        </p:nvPicPr>
        <p:blipFill>
          <a:blip r:embed="rId2" cstate="email">
            <a:extLst>
              <a:ext uri="{28A0092B-C50C-407E-A947-70E740481C1C}">
                <a14:useLocalDpi xmlns="" xmlns:a14="http://schemas.microsoft.com/office/drawing/2010/main"/>
              </a:ext>
            </a:extLst>
          </a:blip>
          <a:srcRect/>
          <a:stretch>
            <a:fillRect/>
          </a:stretch>
        </p:blipFill>
        <p:spPr bwMode="auto">
          <a:xfrm>
            <a:off x="381000" y="2133600"/>
            <a:ext cx="3904402" cy="2514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3796" name="Picture 4" descr="http://virtualisatie.files.wordpress.com/2009/04/ray-ban-augmented-reality1.jpg?w=500&amp;h=378"/>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4572000" y="2743200"/>
            <a:ext cx="4134958" cy="31260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Rectangle 10"/>
          <p:cNvSpPr/>
          <p:nvPr/>
        </p:nvSpPr>
        <p:spPr>
          <a:xfrm>
            <a:off x="4572000" y="2438400"/>
            <a:ext cx="4038600" cy="369332"/>
          </a:xfrm>
          <a:prstGeom prst="rect">
            <a:avLst/>
          </a:prstGeom>
        </p:spPr>
        <p:txBody>
          <a:bodyPr wrap="square">
            <a:spAutoFit/>
          </a:bodyPr>
          <a:lstStyle/>
          <a:p>
            <a:pPr algn="ctr"/>
            <a:r>
              <a:rPr lang="en-US" b="1" dirty="0" smtClean="0">
                <a:hlinkClick r:id="rId4"/>
              </a:rPr>
              <a:t>Ray Ban Augmented Reality</a:t>
            </a:r>
            <a:endParaRPr lang="en-US" b="1" dirty="0"/>
          </a:p>
        </p:txBody>
      </p:sp>
      <p:sp>
        <p:nvSpPr>
          <p:cNvPr id="12" name="Rectangle 11"/>
          <p:cNvSpPr/>
          <p:nvPr/>
        </p:nvSpPr>
        <p:spPr>
          <a:xfrm>
            <a:off x="381000" y="1752600"/>
            <a:ext cx="3886200" cy="369332"/>
          </a:xfrm>
          <a:prstGeom prst="rect">
            <a:avLst/>
          </a:prstGeom>
        </p:spPr>
        <p:txBody>
          <a:bodyPr wrap="square">
            <a:spAutoFit/>
          </a:bodyPr>
          <a:lstStyle/>
          <a:p>
            <a:pPr algn="ctr"/>
            <a:r>
              <a:rPr lang="en-US" dirty="0" smtClean="0">
                <a:hlinkClick r:id="rId5"/>
              </a:rPr>
              <a:t>Yelp Monocle</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Image File Format and Manipulation</a:t>
            </a:r>
            <a:endParaRPr lang="en-US" dirty="0"/>
          </a:p>
        </p:txBody>
      </p:sp>
      <p:pic>
        <p:nvPicPr>
          <p:cNvPr id="5" name="Picture 2" descr="http://www.serif.com/Content/Images/en/PanoramaPlusX4/overview/popular-file-formats.jpg"/>
          <p:cNvPicPr>
            <a:picLocks noGrp="1" noChangeAspect="1" noChangeArrowheads="1"/>
          </p:cNvPicPr>
          <p:nvPr>
            <p:ph idx="1"/>
          </p:nvPr>
        </p:nvPicPr>
        <p:blipFill>
          <a:blip r:embed="rId2" cstate="print"/>
          <a:srcRect/>
          <a:stretch>
            <a:fillRect/>
          </a:stretch>
        </p:blipFill>
        <p:spPr bwMode="auto">
          <a:xfrm>
            <a:off x="1981200" y="2287829"/>
            <a:ext cx="5181600" cy="33793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Hardware</a:t>
            </a:r>
            <a:endParaRPr lang="en-US" dirty="0"/>
          </a:p>
        </p:txBody>
      </p:sp>
      <p:sp>
        <p:nvSpPr>
          <p:cNvPr id="3" name="TextBox 2"/>
          <p:cNvSpPr txBox="1"/>
          <p:nvPr/>
        </p:nvSpPr>
        <p:spPr>
          <a:xfrm>
            <a:off x="0" y="918608"/>
            <a:ext cx="9144000" cy="646331"/>
          </a:xfrm>
          <a:prstGeom prst="rect">
            <a:avLst/>
          </a:prstGeom>
          <a:noFill/>
        </p:spPr>
        <p:txBody>
          <a:bodyPr wrap="square" rtlCol="0">
            <a:spAutoFit/>
          </a:bodyPr>
          <a:lstStyle/>
          <a:p>
            <a:pPr algn="ctr"/>
            <a:r>
              <a:rPr lang="en-US" sz="3600" b="1" dirty="0" smtClean="0"/>
              <a:t>Oculus Rift</a:t>
            </a:r>
            <a:endParaRPr lang="en-US" sz="3600" b="1" dirty="0"/>
          </a:p>
        </p:txBody>
      </p:sp>
      <p:pic>
        <p:nvPicPr>
          <p:cNvPr id="2050" name="Picture 2" descr="http://www.extremetech.com/wp-content/uploads/2013/08/oculus-rift-omni-treadmill-mars-nasa.jpg"/>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4357157" y="4200949"/>
            <a:ext cx="4329643" cy="2392363"/>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pic>
        <p:nvPicPr>
          <p:cNvPr id="2052" name="Picture 4" descr="http://www.extremetech.com/wp-content/uploads/2013/04/oculus-rift-teamfortress-omni-treadmill-640x353.jpg"/>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4754041" y="1817728"/>
            <a:ext cx="4038540" cy="2227508"/>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pic>
        <p:nvPicPr>
          <p:cNvPr id="2054" name="Picture 6" descr="http://static3.businessinsider.com/image/51d1949aecad04ad3e000000/heres-what-happened-when-we-strapped-a-bunch-of-people-into-the-oculus-rift-virtual-reality-headset.jpg"/>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228601" y="3886199"/>
            <a:ext cx="3797632" cy="2849563"/>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pic>
        <p:nvPicPr>
          <p:cNvPr id="2056" name="Picture 8" descr="http://media.edge-online.com/wp-content/uploads/edgeonline/2013/04/OculusRift1.jpg"/>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9600" y="1662015"/>
            <a:ext cx="3608947" cy="2030033"/>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Hardware</a:t>
            </a:r>
            <a:endParaRPr lang="en-US" dirty="0"/>
          </a:p>
        </p:txBody>
      </p:sp>
      <p:sp>
        <p:nvSpPr>
          <p:cNvPr id="3" name="TextBox 2"/>
          <p:cNvSpPr txBox="1"/>
          <p:nvPr/>
        </p:nvSpPr>
        <p:spPr>
          <a:xfrm>
            <a:off x="0" y="918608"/>
            <a:ext cx="9144000" cy="646331"/>
          </a:xfrm>
          <a:prstGeom prst="rect">
            <a:avLst/>
          </a:prstGeom>
          <a:noFill/>
        </p:spPr>
        <p:txBody>
          <a:bodyPr wrap="square" rtlCol="0">
            <a:spAutoFit/>
          </a:bodyPr>
          <a:lstStyle/>
          <a:p>
            <a:pPr algn="ctr"/>
            <a:r>
              <a:rPr lang="en-US" sz="3600" b="1" dirty="0" smtClean="0"/>
              <a:t>Microsoft </a:t>
            </a:r>
            <a:r>
              <a:rPr lang="en-US" sz="3600" b="1" dirty="0" err="1" smtClean="0"/>
              <a:t>Hololens</a:t>
            </a:r>
            <a:endParaRPr lang="en-US" sz="3600" b="1" dirty="0"/>
          </a:p>
        </p:txBody>
      </p:sp>
      <p:pic>
        <p:nvPicPr>
          <p:cNvPr id="8" name="Picture 7" descr="Hololens 1.jpg"/>
          <p:cNvPicPr>
            <a:picLocks noChangeAspect="1"/>
          </p:cNvPicPr>
          <p:nvPr/>
        </p:nvPicPr>
        <p:blipFill>
          <a:blip r:embed="rId2" cstate="print"/>
          <a:stretch>
            <a:fillRect/>
          </a:stretch>
        </p:blipFill>
        <p:spPr>
          <a:xfrm>
            <a:off x="228600" y="3859312"/>
            <a:ext cx="4648200" cy="2614867"/>
          </a:xfrm>
          <a:prstGeom prst="rect">
            <a:avLst/>
          </a:prstGeom>
        </p:spPr>
      </p:pic>
      <p:pic>
        <p:nvPicPr>
          <p:cNvPr id="9" name="Picture 8" descr="Hololens 2.jpg"/>
          <p:cNvPicPr>
            <a:picLocks noChangeAspect="1"/>
          </p:cNvPicPr>
          <p:nvPr/>
        </p:nvPicPr>
        <p:blipFill>
          <a:blip r:embed="rId3" cstate="print"/>
          <a:stretch>
            <a:fillRect/>
          </a:stretch>
        </p:blipFill>
        <p:spPr>
          <a:xfrm>
            <a:off x="4953000" y="4038600"/>
            <a:ext cx="3886200" cy="2185987"/>
          </a:xfrm>
          <a:prstGeom prst="rect">
            <a:avLst/>
          </a:prstGeom>
        </p:spPr>
      </p:pic>
      <p:pic>
        <p:nvPicPr>
          <p:cNvPr id="10" name="Picture 9" descr="Hololens 3.jpg"/>
          <p:cNvPicPr>
            <a:picLocks noChangeAspect="1"/>
          </p:cNvPicPr>
          <p:nvPr/>
        </p:nvPicPr>
        <p:blipFill>
          <a:blip r:embed="rId4" cstate="print"/>
          <a:stretch>
            <a:fillRect/>
          </a:stretch>
        </p:blipFill>
        <p:spPr>
          <a:xfrm>
            <a:off x="2743200" y="1524000"/>
            <a:ext cx="3793067" cy="2133600"/>
          </a:xfrm>
          <a:prstGeom prst="rect">
            <a:avLst/>
          </a:prstGeo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Hardware</a:t>
            </a:r>
            <a:endParaRPr lang="en-US" dirty="0"/>
          </a:p>
        </p:txBody>
      </p:sp>
      <p:pic>
        <p:nvPicPr>
          <p:cNvPr id="3" name="Picture 2" descr="http://www.blogcdn.com/www.engadget.com/media/2010/06/kinect-pr-top-1.jpg"/>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228600" y="1645346"/>
            <a:ext cx="3771530" cy="1936053"/>
          </a:xfrm>
          <a:prstGeom prst="rect">
            <a:avLst/>
          </a:prstGeom>
          <a:ln>
            <a:noFill/>
          </a:ln>
          <a:effectLst>
            <a:outerShdw blurRad="292100" dist="139700" dir="2700000" algn="tl" rotWithShape="0">
              <a:srgbClr val="333333">
                <a:alpha val="65000"/>
              </a:srgbClr>
            </a:outerShdw>
          </a:effectLst>
        </p:spPr>
      </p:pic>
      <p:pic>
        <p:nvPicPr>
          <p:cNvPr id="4098" name="Picture 2" descr="http://upload.wikimedia.org/wikipedia/commons/c/c8/Kinect2.jpg"/>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4542971" y="1648975"/>
            <a:ext cx="4267200" cy="16202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6" name="TextBox 5"/>
          <p:cNvSpPr txBox="1"/>
          <p:nvPr/>
        </p:nvSpPr>
        <p:spPr>
          <a:xfrm>
            <a:off x="0" y="918608"/>
            <a:ext cx="9144000" cy="646331"/>
          </a:xfrm>
          <a:prstGeom prst="rect">
            <a:avLst/>
          </a:prstGeom>
          <a:noFill/>
        </p:spPr>
        <p:txBody>
          <a:bodyPr wrap="square" rtlCol="0">
            <a:spAutoFit/>
          </a:bodyPr>
          <a:lstStyle/>
          <a:p>
            <a:pPr algn="ctr"/>
            <a:r>
              <a:rPr lang="en-US" sz="3600" b="1" dirty="0" smtClean="0"/>
              <a:t>Kinect and Kinect One</a:t>
            </a:r>
            <a:endParaRPr lang="en-US" sz="3600" b="1" dirty="0"/>
          </a:p>
        </p:txBody>
      </p:sp>
      <p:pic>
        <p:nvPicPr>
          <p:cNvPr id="4100" name="Picture 4" descr="http://www.xbitlabs.com/images/news/2013-05/microsoft_xbox_one_kinect_5.jpg"/>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228600" y="3886200"/>
            <a:ext cx="3949008" cy="2590800"/>
          </a:xfrm>
          <a:prstGeom prst="rect">
            <a:avLst/>
          </a:prstGeom>
          <a:noFill/>
          <a:extLst>
            <a:ext uri="{909E8E84-426E-40DD-AFC4-6F175D3DCCD1}">
              <a14:hiddenFill xmlns="" xmlns:a14="http://schemas.microsoft.com/office/drawing/2010/main">
                <a:solidFill>
                  <a:srgbClr val="FFFFFF"/>
                </a:solidFill>
              </a14:hiddenFill>
            </a:ext>
          </a:extLst>
        </p:spPr>
      </p:pic>
      <p:pic>
        <p:nvPicPr>
          <p:cNvPr id="4102" name="Picture 6" descr="http://cdn0.sbnation.com/entry_photo_images/8240803/xbox-one-kinect-theverge-9_1020_verge_super_wide.jpg"/>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4516089" y="3945998"/>
            <a:ext cx="4294082" cy="247120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56352343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Hardware</a:t>
            </a:r>
            <a:endParaRPr lang="en-US" dirty="0"/>
          </a:p>
        </p:txBody>
      </p:sp>
      <p:sp>
        <p:nvSpPr>
          <p:cNvPr id="3" name="TextBox 2"/>
          <p:cNvSpPr txBox="1"/>
          <p:nvPr/>
        </p:nvSpPr>
        <p:spPr>
          <a:xfrm>
            <a:off x="0" y="918608"/>
            <a:ext cx="9144000" cy="646331"/>
          </a:xfrm>
          <a:prstGeom prst="rect">
            <a:avLst/>
          </a:prstGeom>
          <a:noFill/>
        </p:spPr>
        <p:txBody>
          <a:bodyPr wrap="square" rtlCol="0">
            <a:spAutoFit/>
          </a:bodyPr>
          <a:lstStyle/>
          <a:p>
            <a:pPr algn="ctr"/>
            <a:r>
              <a:rPr lang="en-US" sz="3600" b="1" dirty="0" smtClean="0"/>
              <a:t>Leap Motion</a:t>
            </a:r>
            <a:endParaRPr lang="en-US" sz="3600" b="1" dirty="0"/>
          </a:p>
        </p:txBody>
      </p:sp>
      <p:pic>
        <p:nvPicPr>
          <p:cNvPr id="5122" name="Picture 2" descr="http://www.digitaltrends.com/wp-content/uploads/2013/04/LeapMotion-Packaging.jpg"/>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228600" y="1645347"/>
            <a:ext cx="3459666" cy="2473661"/>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pic>
        <p:nvPicPr>
          <p:cNvPr id="5124" name="Picture 4" descr="http://go.bloomberg.com/tech-deals/files/2013/01/blog_leapmotion.jpg"/>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4953000" y="3962400"/>
            <a:ext cx="3820886" cy="2545204"/>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pic>
        <p:nvPicPr>
          <p:cNvPr id="5126" name="Picture 6" descr="http://media.edge-online.com/wp-content/uploads/edgeonline/2013/09/LeapMotion2.jpg"/>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4114800" y="1667118"/>
            <a:ext cx="3657600" cy="2057400"/>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pic>
        <p:nvPicPr>
          <p:cNvPr id="5128" name="Picture 8" descr="http://media.edge-online.com/wp-content/uploads/edgeonline/2013/09/LeapMotion.jpg"/>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902784" y="4443669"/>
            <a:ext cx="3669216" cy="2063935"/>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78509150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blog.gfx47.com/wp-content/uploads/2011/02/unity3d1.jpg"/>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4915437" y="1378094"/>
            <a:ext cx="3578225" cy="2683669"/>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r>
              <a:rPr lang="en-US" sz="4000" dirty="0" smtClean="0"/>
              <a:t>Software and More</a:t>
            </a:r>
            <a:endParaRPr lang="en-US" sz="4000" dirty="0"/>
          </a:p>
        </p:txBody>
      </p:sp>
      <p:pic>
        <p:nvPicPr>
          <p:cNvPr id="3" name="Picture 2" descr="http://www.powwownow.co.uk/blog/wp-content/uploads/2012/03/future.png"/>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609600" y="1828800"/>
            <a:ext cx="3581400" cy="17907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609600" y="1459468"/>
            <a:ext cx="3581400" cy="369332"/>
          </a:xfrm>
          <a:prstGeom prst="rect">
            <a:avLst/>
          </a:prstGeom>
          <a:noFill/>
        </p:spPr>
        <p:txBody>
          <a:bodyPr wrap="square" rtlCol="0">
            <a:spAutoFit/>
          </a:bodyPr>
          <a:lstStyle/>
          <a:p>
            <a:pPr algn="ctr"/>
            <a:r>
              <a:rPr lang="en-US" b="1" dirty="0" smtClean="0"/>
              <a:t>HTML 5</a:t>
            </a:r>
            <a:endParaRPr lang="en-US" b="1" dirty="0"/>
          </a:p>
        </p:txBody>
      </p:sp>
      <p:sp>
        <p:nvSpPr>
          <p:cNvPr id="5" name="TextBox 4"/>
          <p:cNvSpPr txBox="1"/>
          <p:nvPr/>
        </p:nvSpPr>
        <p:spPr>
          <a:xfrm>
            <a:off x="4953000" y="1459468"/>
            <a:ext cx="3581400" cy="369332"/>
          </a:xfrm>
          <a:prstGeom prst="rect">
            <a:avLst/>
          </a:prstGeom>
          <a:noFill/>
        </p:spPr>
        <p:txBody>
          <a:bodyPr wrap="square" rtlCol="0">
            <a:spAutoFit/>
          </a:bodyPr>
          <a:lstStyle/>
          <a:p>
            <a:pPr algn="ctr"/>
            <a:r>
              <a:rPr lang="en-US" b="1" dirty="0" smtClean="0"/>
              <a:t>Unity3d</a:t>
            </a:r>
            <a:endParaRPr lang="en-US" b="1" dirty="0"/>
          </a:p>
        </p:txBody>
      </p:sp>
      <p:sp>
        <p:nvSpPr>
          <p:cNvPr id="6" name="TextBox 5"/>
          <p:cNvSpPr txBox="1"/>
          <p:nvPr/>
        </p:nvSpPr>
        <p:spPr>
          <a:xfrm>
            <a:off x="4667250" y="3810000"/>
            <a:ext cx="4152900" cy="2031325"/>
          </a:xfrm>
          <a:prstGeom prst="rect">
            <a:avLst/>
          </a:prstGeom>
          <a:noFill/>
        </p:spPr>
        <p:txBody>
          <a:bodyPr wrap="square" rtlCol="0">
            <a:spAutoFit/>
          </a:bodyPr>
          <a:lstStyle/>
          <a:p>
            <a:pPr algn="just"/>
            <a:r>
              <a:rPr lang="en-US" b="1" dirty="0" smtClean="0"/>
              <a:t>Unity3d supports:</a:t>
            </a:r>
          </a:p>
          <a:p>
            <a:pPr algn="just"/>
            <a:r>
              <a:rPr lang="en-US" dirty="0" smtClean="0"/>
              <a:t>Mac </a:t>
            </a:r>
            <a:r>
              <a:rPr lang="en-US" dirty="0"/>
              <a:t>OSX App, Windows Executable, Windows Store, Linux desktop, Web Browsers, via Unity Web Player, iPhone, iPad, Android phones and tablets, Windows Phone 8, Blackberry 10, Wii U, PS3 and Xbox 360</a:t>
            </a:r>
          </a:p>
        </p:txBody>
      </p:sp>
    </p:spTree>
    <p:extLst>
      <p:ext uri="{BB962C8B-B14F-4D97-AF65-F5344CB8AC3E}">
        <p14:creationId xmlns="" xmlns:p14="http://schemas.microsoft.com/office/powerpoint/2010/main" val="326334278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Software and More</a:t>
            </a:r>
          </a:p>
        </p:txBody>
      </p:sp>
      <p:graphicFrame>
        <p:nvGraphicFramePr>
          <p:cNvPr id="3" name="Table 2"/>
          <p:cNvGraphicFramePr>
            <a:graphicFrameLocks noGrp="1"/>
          </p:cNvGraphicFramePr>
          <p:nvPr>
            <p:extLst>
              <p:ext uri="{D42A27DB-BD31-4B8C-83A1-F6EECF244321}">
                <p14:modId xmlns="" xmlns:p14="http://schemas.microsoft.com/office/powerpoint/2010/main" val="781384646"/>
              </p:ext>
            </p:extLst>
          </p:nvPr>
        </p:nvGraphicFramePr>
        <p:xfrm>
          <a:off x="482958" y="3886200"/>
          <a:ext cx="8229600" cy="2651760"/>
        </p:xfrm>
        <a:graphic>
          <a:graphicData uri="http://schemas.openxmlformats.org/drawingml/2006/table">
            <a:tbl>
              <a:tblPr/>
              <a:tblGrid>
                <a:gridCol w="2743200"/>
                <a:gridCol w="2743200"/>
                <a:gridCol w="2743200"/>
              </a:tblGrid>
              <a:tr h="0">
                <a:tc>
                  <a:txBody>
                    <a:bodyPr/>
                    <a:lstStyle/>
                    <a:p>
                      <a:pPr algn="ctr"/>
                      <a:r>
                        <a:rPr lang="en-US" b="1" dirty="0">
                          <a:solidFill>
                            <a:schemeClr val="tx1"/>
                          </a:solidFill>
                          <a:effectLst/>
                        </a:rPr>
                        <a:t>Branch</a:t>
                      </a:r>
                    </a:p>
                  </a:txBody>
                  <a:tcPr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c>
                  <a:txBody>
                    <a:bodyPr/>
                    <a:lstStyle/>
                    <a:p>
                      <a:pPr algn="ctr"/>
                      <a:r>
                        <a:rPr lang="en-US" b="1" dirty="0">
                          <a:solidFill>
                            <a:schemeClr val="tx1"/>
                          </a:solidFill>
                          <a:effectLst/>
                        </a:rPr>
                        <a:t>Target Platform</a:t>
                      </a:r>
                    </a:p>
                  </a:txBody>
                  <a:tcPr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c>
                  <a:txBody>
                    <a:bodyPr/>
                    <a:lstStyle/>
                    <a:p>
                      <a:pPr algn="ctr"/>
                      <a:r>
                        <a:rPr lang="en-US" b="1" dirty="0">
                          <a:solidFill>
                            <a:schemeClr val="tx1"/>
                          </a:solidFill>
                          <a:effectLst/>
                        </a:rPr>
                        <a:t>API Language</a:t>
                      </a:r>
                    </a:p>
                  </a:txBody>
                  <a:tcPr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r>
              <a:tr h="0">
                <a:tc>
                  <a:txBody>
                    <a:bodyPr/>
                    <a:lstStyle/>
                    <a:p>
                      <a:r>
                        <a:rPr lang="en-US" u="none" strike="noStrike" dirty="0">
                          <a:solidFill>
                            <a:schemeClr val="tx1"/>
                          </a:solidFill>
                          <a:effectLst/>
                        </a:rPr>
                        <a:t>Cocos2d-x</a:t>
                      </a:r>
                      <a:endParaRPr lang="en-US" dirty="0">
                        <a:solidFill>
                          <a:schemeClr val="tx1"/>
                        </a:solidFill>
                        <a:effectLst/>
                      </a:endParaRPr>
                    </a:p>
                  </a:txBody>
                  <a:tcPr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en-US" dirty="0" err="1">
                          <a:solidFill>
                            <a:schemeClr val="tx1"/>
                          </a:solidFill>
                          <a:effectLst/>
                        </a:rPr>
                        <a:t>iOS</a:t>
                      </a:r>
                      <a:r>
                        <a:rPr lang="en-US" dirty="0">
                          <a:solidFill>
                            <a:schemeClr val="tx1"/>
                          </a:solidFill>
                          <a:effectLst/>
                        </a:rPr>
                        <a:t>, Android, Windows Phone 8, Windows 7, Linux, Mac OS X</a:t>
                      </a:r>
                    </a:p>
                  </a:txBody>
                  <a:tcPr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en-US">
                          <a:solidFill>
                            <a:schemeClr val="tx1"/>
                          </a:solidFill>
                          <a:effectLst/>
                        </a:rPr>
                        <a:t>C++, Lua, Javascript</a:t>
                      </a:r>
                    </a:p>
                  </a:txBody>
                  <a:tcPr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r h="0">
                <a:tc>
                  <a:txBody>
                    <a:bodyPr/>
                    <a:lstStyle/>
                    <a:p>
                      <a:r>
                        <a:rPr lang="en-US" u="none" strike="noStrike" dirty="0">
                          <a:solidFill>
                            <a:schemeClr val="tx1"/>
                          </a:solidFill>
                          <a:effectLst/>
                        </a:rPr>
                        <a:t>Cocos2d-iPhone</a:t>
                      </a:r>
                      <a:endParaRPr lang="en-US" dirty="0">
                        <a:solidFill>
                          <a:schemeClr val="tx1"/>
                        </a:solidFill>
                        <a:effectLst/>
                      </a:endParaRPr>
                    </a:p>
                  </a:txBody>
                  <a:tcPr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pt-BR">
                          <a:solidFill>
                            <a:schemeClr val="tx1"/>
                          </a:solidFill>
                          <a:effectLst/>
                        </a:rPr>
                        <a:t>iOS, Mac OS X, Android</a:t>
                      </a:r>
                    </a:p>
                  </a:txBody>
                  <a:tcPr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en-US">
                          <a:solidFill>
                            <a:schemeClr val="tx1"/>
                          </a:solidFill>
                          <a:effectLst/>
                        </a:rPr>
                        <a:t>Objective-C</a:t>
                      </a:r>
                    </a:p>
                  </a:txBody>
                  <a:tcPr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r h="0">
                <a:tc>
                  <a:txBody>
                    <a:bodyPr/>
                    <a:lstStyle/>
                    <a:p>
                      <a:r>
                        <a:rPr lang="en-US" u="none" strike="noStrike" dirty="0">
                          <a:solidFill>
                            <a:schemeClr val="tx1"/>
                          </a:solidFill>
                          <a:effectLst/>
                        </a:rPr>
                        <a:t>Cocos2d-html5</a:t>
                      </a:r>
                      <a:endParaRPr lang="en-US" dirty="0">
                        <a:solidFill>
                          <a:schemeClr val="tx1"/>
                        </a:solidFill>
                        <a:effectLst/>
                      </a:endParaRPr>
                    </a:p>
                  </a:txBody>
                  <a:tcPr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en-US">
                          <a:solidFill>
                            <a:schemeClr val="tx1"/>
                          </a:solidFill>
                          <a:effectLst/>
                        </a:rPr>
                        <a:t>HTML5-ready browsers</a:t>
                      </a:r>
                    </a:p>
                  </a:txBody>
                  <a:tcPr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en-US">
                          <a:solidFill>
                            <a:schemeClr val="tx1"/>
                          </a:solidFill>
                          <a:effectLst/>
                        </a:rPr>
                        <a:t>Javascript</a:t>
                      </a:r>
                    </a:p>
                  </a:txBody>
                  <a:tcPr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r h="0">
                <a:tc>
                  <a:txBody>
                    <a:bodyPr/>
                    <a:lstStyle/>
                    <a:p>
                      <a:r>
                        <a:rPr lang="en-US" u="none" strike="noStrike" dirty="0">
                          <a:solidFill>
                            <a:schemeClr val="tx1"/>
                          </a:solidFill>
                          <a:effectLst/>
                        </a:rPr>
                        <a:t>Cocos2d-xna</a:t>
                      </a:r>
                      <a:endParaRPr lang="en-US" dirty="0">
                        <a:solidFill>
                          <a:schemeClr val="tx1"/>
                        </a:solidFill>
                        <a:effectLst/>
                      </a:endParaRPr>
                    </a:p>
                  </a:txBody>
                  <a:tcPr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en-US" dirty="0">
                          <a:solidFill>
                            <a:schemeClr val="tx1"/>
                          </a:solidFill>
                          <a:effectLst/>
                        </a:rPr>
                        <a:t>Windows Phone 7&amp;8, Windows 7&amp;8, XBox360</a:t>
                      </a:r>
                    </a:p>
                  </a:txBody>
                  <a:tcPr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en-US" dirty="0">
                          <a:solidFill>
                            <a:schemeClr val="tx1"/>
                          </a:solidFill>
                          <a:effectLst/>
                        </a:rPr>
                        <a:t>C#</a:t>
                      </a:r>
                    </a:p>
                  </a:txBody>
                  <a:tcPr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bl>
          </a:graphicData>
        </a:graphic>
      </p:graphicFrame>
      <p:sp>
        <p:nvSpPr>
          <p:cNvPr id="4" name="TextBox 3"/>
          <p:cNvSpPr txBox="1"/>
          <p:nvPr/>
        </p:nvSpPr>
        <p:spPr>
          <a:xfrm>
            <a:off x="457200" y="3429000"/>
            <a:ext cx="4876800" cy="369332"/>
          </a:xfrm>
          <a:prstGeom prst="rect">
            <a:avLst/>
          </a:prstGeom>
          <a:noFill/>
        </p:spPr>
        <p:txBody>
          <a:bodyPr wrap="square" rtlCol="0">
            <a:spAutoFit/>
          </a:bodyPr>
          <a:lstStyle/>
          <a:p>
            <a:r>
              <a:rPr lang="en-US" b="1" dirty="0"/>
              <a:t>Supported Platforms and </a:t>
            </a:r>
            <a:r>
              <a:rPr lang="en-US" b="1" dirty="0" smtClean="0"/>
              <a:t>Languages:</a:t>
            </a:r>
            <a:endParaRPr lang="en-US" b="1" dirty="0"/>
          </a:p>
        </p:txBody>
      </p:sp>
      <p:pic>
        <p:nvPicPr>
          <p:cNvPr id="7171" name="Picture 3" descr="http://files.cocos2d-x.org/images/orgsite/default_download.jpg?1389582445"/>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457200" y="1229709"/>
            <a:ext cx="2133600" cy="2133600"/>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pic>
        <p:nvPicPr>
          <p:cNvPr id="7173" name="Picture 5" descr="http://esotericsoftware.com/files/dragon-screenshot700.jpg"/>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4724400" y="1225122"/>
            <a:ext cx="3505200" cy="2388544"/>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6778446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Career Opportunities</a:t>
            </a:r>
            <a:endParaRPr lang="en-US" dirty="0"/>
          </a:p>
        </p:txBody>
      </p:sp>
      <p:sp>
        <p:nvSpPr>
          <p:cNvPr id="3" name="Text Placeholder 2"/>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Career Opportunities</a:t>
            </a:r>
            <a:endParaRPr lang="en-US"/>
          </a:p>
        </p:txBody>
      </p:sp>
      <p:sp>
        <p:nvSpPr>
          <p:cNvPr id="2" name="Content Placeholder 1"/>
          <p:cNvSpPr>
            <a:spLocks noGrp="1"/>
          </p:cNvSpPr>
          <p:nvPr>
            <p:ph idx="1"/>
          </p:nvPr>
        </p:nvSpPr>
        <p:spPr/>
        <p:txBody>
          <a:bodyPr/>
          <a:lstStyle/>
          <a:p>
            <a:pPr lvl="0" algn="just"/>
            <a:r>
              <a:rPr lang="en-US" b="1" dirty="0" smtClean="0"/>
              <a:t>Animator</a:t>
            </a:r>
            <a:endParaRPr lang="en-US" dirty="0"/>
          </a:p>
          <a:p>
            <a:pPr marL="0" lvl="0" indent="0" algn="just">
              <a:buNone/>
            </a:pPr>
            <a:r>
              <a:rPr lang="en-US" dirty="0" smtClean="0"/>
              <a:t>An </a:t>
            </a:r>
            <a:r>
              <a:rPr lang="en-US" dirty="0"/>
              <a:t>animator is responsible for taking an </a:t>
            </a:r>
            <a:r>
              <a:rPr lang="en-US" dirty="0" smtClean="0"/>
              <a:t>idea and </a:t>
            </a:r>
            <a:r>
              <a:rPr lang="en-US" dirty="0"/>
              <a:t>creating a series of drawings that can be used to bring the idea to life. </a:t>
            </a:r>
            <a:endParaRPr lang="en-US" dirty="0" smtClean="0"/>
          </a:p>
          <a:p>
            <a:pPr lvl="0" algn="just"/>
            <a:r>
              <a:rPr lang="en-US" b="1" dirty="0"/>
              <a:t>Game Designer</a:t>
            </a:r>
            <a:endParaRPr lang="en-US" dirty="0"/>
          </a:p>
          <a:p>
            <a:pPr marL="0" indent="0" algn="just">
              <a:buNone/>
            </a:pPr>
            <a:r>
              <a:rPr lang="en-US" dirty="0"/>
              <a:t>A video or computer game designer develops the layout, concept and game play, and the game design of a video or computer game. </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pPr lvl="0" algn="just"/>
            <a:r>
              <a:rPr lang="en-US" b="1" dirty="0"/>
              <a:t>Interactive Writer</a:t>
            </a:r>
            <a:endParaRPr lang="en-US" dirty="0"/>
          </a:p>
          <a:p>
            <a:pPr marL="0" indent="0" algn="just">
              <a:buNone/>
            </a:pPr>
            <a:r>
              <a:rPr lang="en-US" dirty="0"/>
              <a:t>Interactive writers are frequently responsible for the development of the design scheme for what ultimately becomes the final media experience for the intended audience. </a:t>
            </a:r>
            <a:endParaRPr lang="en-US" dirty="0" smtClean="0"/>
          </a:p>
          <a:p>
            <a:pPr lvl="0" algn="just"/>
            <a:r>
              <a:rPr lang="en-US" b="1" dirty="0"/>
              <a:t>Web Content Producer</a:t>
            </a:r>
            <a:endParaRPr lang="en-US" dirty="0"/>
          </a:p>
          <a:p>
            <a:pPr marL="0" indent="0" algn="just">
              <a:buNone/>
            </a:pPr>
            <a:r>
              <a:rPr lang="en-US" dirty="0"/>
              <a:t>Web Content Producers are responsible for drafting, reviewing and editing content for the company web sites.</a:t>
            </a:r>
          </a:p>
        </p:txBody>
      </p:sp>
    </p:spTree>
    <p:extLst>
      <p:ext uri="{BB962C8B-B14F-4D97-AF65-F5344CB8AC3E}">
        <p14:creationId xmlns="" xmlns:p14="http://schemas.microsoft.com/office/powerpoint/2010/main" val="150657753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pPr lvl="0" algn="just"/>
            <a:r>
              <a:rPr lang="en-US" b="1" dirty="0"/>
              <a:t>Webmaster</a:t>
            </a:r>
            <a:endParaRPr lang="en-US" dirty="0"/>
          </a:p>
          <a:p>
            <a:pPr marL="0" indent="0" algn="just">
              <a:buNone/>
            </a:pPr>
            <a:r>
              <a:rPr lang="en-US" dirty="0"/>
              <a:t>Webmasters are in charge of maintaining Web sites for companies and individuals on the World Wide Web</a:t>
            </a:r>
            <a:r>
              <a:rPr lang="en-US" dirty="0" smtClean="0"/>
              <a:t>.</a:t>
            </a:r>
          </a:p>
          <a:p>
            <a:pPr lvl="0" algn="just"/>
            <a:r>
              <a:rPr lang="en-US" b="1" dirty="0"/>
              <a:t>Graphic Designer</a:t>
            </a:r>
            <a:endParaRPr lang="en-US" dirty="0"/>
          </a:p>
          <a:p>
            <a:pPr marL="0" indent="0" algn="just">
              <a:buNone/>
            </a:pPr>
            <a:r>
              <a:rPr lang="en-US" dirty="0"/>
              <a:t>Graphic designers plan, analyze, and create visual solutions to communications problems. They find the most effective way to get messages across in print, electronic, and film media using a variety of methods such as color, type, illustration, photography, animation, and various print and layout techniques. </a:t>
            </a:r>
          </a:p>
        </p:txBody>
      </p:sp>
    </p:spTree>
    <p:extLst>
      <p:ext uri="{BB962C8B-B14F-4D97-AF65-F5344CB8AC3E}">
        <p14:creationId xmlns="" xmlns:p14="http://schemas.microsoft.com/office/powerpoint/2010/main" val="28153835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Graphics 2D</a:t>
            </a:r>
            <a:endParaRPr lang="en-US" dirty="0"/>
          </a:p>
        </p:txBody>
      </p:sp>
      <p:pic>
        <p:nvPicPr>
          <p:cNvPr id="5" name="Picture 2" descr="http://ncca.bournemouth.ac.uk/gallery/files/innovations/2007/Barrett_Daniel_384/images/medium/thumbnail.jpg"/>
          <p:cNvPicPr>
            <a:picLocks noGrp="1" noChangeAspect="1" noChangeArrowheads="1"/>
          </p:cNvPicPr>
          <p:nvPr>
            <p:ph idx="1"/>
          </p:nvPr>
        </p:nvPicPr>
        <p:blipFill>
          <a:blip r:embed="rId2" cstate="email">
            <a:extLst>
              <a:ext uri="{28A0092B-C50C-407E-A947-70E740481C1C}">
                <a14:useLocalDpi xmlns="" xmlns:a14="http://schemas.microsoft.com/office/drawing/2010/main"/>
              </a:ext>
            </a:extLst>
          </a:blip>
          <a:srcRect/>
          <a:stretch>
            <a:fillRect/>
          </a:stretch>
        </p:blipFill>
        <p:spPr bwMode="auto">
          <a:xfrm>
            <a:off x="5029200" y="2468562"/>
            <a:ext cx="3772298" cy="30178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Rectangle 5"/>
          <p:cNvSpPr/>
          <p:nvPr/>
        </p:nvSpPr>
        <p:spPr>
          <a:xfrm>
            <a:off x="304800" y="2057401"/>
            <a:ext cx="4572000" cy="4154984"/>
          </a:xfrm>
          <a:prstGeom prst="rect">
            <a:avLst/>
          </a:prstGeom>
        </p:spPr>
        <p:txBody>
          <a:bodyPr wrap="square">
            <a:spAutoFit/>
          </a:bodyPr>
          <a:lstStyle/>
          <a:p>
            <a:r>
              <a:rPr lang="en-AU" sz="2400" b="1" dirty="0" smtClean="0"/>
              <a:t>Introduction to Graphics 2D</a:t>
            </a:r>
          </a:p>
          <a:p>
            <a:pPr lvl="0">
              <a:buFont typeface="Arial" pitchFamily="34" charset="0"/>
              <a:buChar char="•"/>
            </a:pPr>
            <a:r>
              <a:rPr lang="en-AU" sz="2400" dirty="0" smtClean="0"/>
              <a:t> Graphics</a:t>
            </a:r>
          </a:p>
          <a:p>
            <a:pPr>
              <a:buFont typeface="Arial" pitchFamily="34" charset="0"/>
              <a:buChar char="•"/>
            </a:pPr>
            <a:r>
              <a:rPr lang="en-AU" sz="2400" dirty="0" smtClean="0"/>
              <a:t> Stroke</a:t>
            </a:r>
            <a:endParaRPr lang="en-US" sz="2400" dirty="0" smtClean="0"/>
          </a:p>
          <a:p>
            <a:pPr>
              <a:buFont typeface="Arial" pitchFamily="34" charset="0"/>
              <a:buChar char="•"/>
            </a:pPr>
            <a:r>
              <a:rPr lang="en-AU" sz="2400" dirty="0" smtClean="0"/>
              <a:t> Composite</a:t>
            </a:r>
            <a:endParaRPr lang="en-US" sz="2400" dirty="0" smtClean="0"/>
          </a:p>
          <a:p>
            <a:pPr lvl="0">
              <a:buFont typeface="Arial" pitchFamily="34" charset="0"/>
              <a:buChar char="•"/>
            </a:pPr>
            <a:r>
              <a:rPr lang="en-AU" sz="2400" dirty="0" smtClean="0"/>
              <a:t> </a:t>
            </a:r>
            <a:r>
              <a:rPr lang="en-AU" sz="2400" dirty="0" err="1" smtClean="0"/>
              <a:t>Antialiasing</a:t>
            </a:r>
            <a:endParaRPr lang="en-AU" sz="2400" dirty="0" smtClean="0"/>
          </a:p>
          <a:p>
            <a:pPr lvl="0">
              <a:buFont typeface="Arial" pitchFamily="34" charset="0"/>
              <a:buChar char="•"/>
            </a:pPr>
            <a:endParaRPr lang="en-AU" sz="2400" dirty="0" smtClean="0"/>
          </a:p>
          <a:p>
            <a:r>
              <a:rPr lang="en-AU" sz="2400" b="1" dirty="0" smtClean="0"/>
              <a:t>Animation in Graphics 2D</a:t>
            </a:r>
            <a:endParaRPr lang="en-US" sz="2400" b="1" dirty="0" smtClean="0"/>
          </a:p>
          <a:p>
            <a:pPr lvl="0">
              <a:buFont typeface="Arial" pitchFamily="34" charset="0"/>
              <a:buChar char="•"/>
            </a:pPr>
            <a:r>
              <a:rPr lang="en-AU" sz="2400" dirty="0" smtClean="0"/>
              <a:t> Frame and Cast Based Animation</a:t>
            </a:r>
          </a:p>
          <a:p>
            <a:pPr>
              <a:buFont typeface="Arial" pitchFamily="34" charset="0"/>
              <a:buChar char="•"/>
            </a:pPr>
            <a:r>
              <a:rPr lang="en-AU" sz="2400" dirty="0" smtClean="0"/>
              <a:t> Frame Rate</a:t>
            </a:r>
            <a:endParaRPr lang="en-US" sz="2400" dirty="0" smtClean="0"/>
          </a:p>
          <a:p>
            <a:pPr>
              <a:buFont typeface="Arial" pitchFamily="34" charset="0"/>
              <a:buChar char="•"/>
            </a:pPr>
            <a:r>
              <a:rPr lang="en-AU" sz="2400" dirty="0" smtClean="0"/>
              <a:t> Transparency</a:t>
            </a:r>
            <a:endParaRPr lang="en-US" sz="2400" dirty="0" smtClean="0"/>
          </a:p>
          <a:p>
            <a:pPr lvl="0">
              <a:buFont typeface="Arial" pitchFamily="34" charset="0"/>
              <a:buChar char="•"/>
            </a:pPr>
            <a:r>
              <a:rPr lang="en-AU" sz="2400" dirty="0" smtClean="0"/>
              <a:t> Animation Process</a:t>
            </a:r>
            <a:endParaRPr lang="en-US" sz="2400" dirty="0"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lvl="0" algn="just" fontAlgn="base"/>
            <a:r>
              <a:rPr lang="en-US" b="1" dirty="0"/>
              <a:t>Interface Designer</a:t>
            </a:r>
            <a:endParaRPr lang="en-US" dirty="0"/>
          </a:p>
          <a:p>
            <a:pPr marL="0" indent="0" algn="just">
              <a:buNone/>
            </a:pPr>
            <a:r>
              <a:rPr lang="en-US" dirty="0"/>
              <a:t>Interface designers are graphical user interface (GUI) layout artists. They are employed by multimedia, software, and web development </a:t>
            </a:r>
            <a:r>
              <a:rPr lang="en-US" dirty="0" smtClean="0"/>
              <a:t>companies.</a:t>
            </a:r>
          </a:p>
          <a:p>
            <a:pPr lvl="0"/>
            <a:r>
              <a:rPr lang="en-US" b="1" dirty="0"/>
              <a:t>Web Developer</a:t>
            </a:r>
            <a:endParaRPr lang="en-US" dirty="0"/>
          </a:p>
          <a:p>
            <a:pPr marL="0" indent="0">
              <a:buNone/>
            </a:pPr>
            <a:r>
              <a:rPr lang="en-US" dirty="0"/>
              <a:t>Web development is similar to web design except that web developers are involved in every step of the web site design process and in the advertising process as well. </a:t>
            </a:r>
            <a:r>
              <a:rPr lang="en-US" dirty="0" smtClean="0"/>
              <a:t>. </a:t>
            </a:r>
            <a:endParaRPr lang="en-US" dirty="0"/>
          </a:p>
        </p:txBody>
      </p:sp>
    </p:spTree>
    <p:extLst>
      <p:ext uri="{BB962C8B-B14F-4D97-AF65-F5344CB8AC3E}">
        <p14:creationId xmlns="" xmlns:p14="http://schemas.microsoft.com/office/powerpoint/2010/main" val="72512088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Career Opportunities</a:t>
            </a:r>
            <a:endParaRPr lang="en-US"/>
          </a:p>
        </p:txBody>
      </p:sp>
      <p:graphicFrame>
        <p:nvGraphicFramePr>
          <p:cNvPr id="4" name="Content Placeholder 3"/>
          <p:cNvGraphicFramePr>
            <a:graphicFrameLocks noGrp="1"/>
          </p:cNvGraphicFramePr>
          <p:nvPr>
            <p:ph idx="1"/>
          </p:nvPr>
        </p:nvGraphicFramePr>
        <p:xfrm>
          <a:off x="492925" y="2087560"/>
          <a:ext cx="8158150" cy="4252320"/>
        </p:xfrm>
        <a:graphic>
          <a:graphicData uri="http://schemas.openxmlformats.org/drawingml/2006/table">
            <a:tbl>
              <a:tblPr/>
              <a:tblGrid>
                <a:gridCol w="8158150"/>
              </a:tblGrid>
              <a:tr h="472480">
                <a:tc>
                  <a:txBody>
                    <a:bodyPr/>
                    <a:lstStyle/>
                    <a:p>
                      <a:pPr algn="ctr" fontAlgn="ctr"/>
                      <a:r>
                        <a:rPr lang="en-US" sz="2700" b="1" i="0" u="none" strike="noStrike" dirty="0">
                          <a:solidFill>
                            <a:srgbClr val="000000"/>
                          </a:solidFill>
                          <a:latin typeface="Calibri"/>
                        </a:rPr>
                        <a:t>Companies</a:t>
                      </a:r>
                    </a:p>
                  </a:txBody>
                  <a:tcPr marL="23624" marR="23624" marT="23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r>
              <a:tr h="472480">
                <a:tc>
                  <a:txBody>
                    <a:bodyPr/>
                    <a:lstStyle/>
                    <a:p>
                      <a:pPr algn="l" fontAlgn="ctr"/>
                      <a:r>
                        <a:rPr lang="en-US" sz="2700" b="0" i="0" u="none" strike="noStrike" dirty="0" err="1" smtClean="0">
                          <a:solidFill>
                            <a:srgbClr val="000000"/>
                          </a:solidFill>
                          <a:latin typeface="Calibri"/>
                        </a:rPr>
                        <a:t>Artoncode</a:t>
                      </a:r>
                      <a:endParaRPr lang="en-US" sz="2700" b="0" i="0" u="none" strike="noStrike" dirty="0">
                        <a:solidFill>
                          <a:srgbClr val="000000"/>
                        </a:solidFill>
                        <a:latin typeface="Calibri"/>
                      </a:endParaRPr>
                    </a:p>
                  </a:txBody>
                  <a:tcPr marL="23624" marR="23624" marT="23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2480">
                <a:tc>
                  <a:txBody>
                    <a:bodyPr/>
                    <a:lstStyle/>
                    <a:p>
                      <a:pPr algn="l" fontAlgn="ctr"/>
                      <a:r>
                        <a:rPr lang="en-US" sz="2700" b="0" i="0" u="none" strike="noStrike" dirty="0" err="1">
                          <a:solidFill>
                            <a:srgbClr val="000000"/>
                          </a:solidFill>
                          <a:latin typeface="Calibri"/>
                        </a:rPr>
                        <a:t>PhaseDev</a:t>
                      </a:r>
                      <a:endParaRPr lang="en-US" sz="2700" b="0" i="0" u="none" strike="noStrike" dirty="0">
                        <a:solidFill>
                          <a:srgbClr val="000000"/>
                        </a:solidFill>
                        <a:latin typeface="Calibri"/>
                      </a:endParaRPr>
                    </a:p>
                  </a:txBody>
                  <a:tcPr marL="23624" marR="23624" marT="23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2480">
                <a:tc>
                  <a:txBody>
                    <a:bodyPr/>
                    <a:lstStyle/>
                    <a:p>
                      <a:pPr algn="l" fontAlgn="ctr"/>
                      <a:r>
                        <a:rPr lang="en-US" sz="2700" b="0" i="0" u="none" strike="noStrike" dirty="0">
                          <a:solidFill>
                            <a:srgbClr val="000000"/>
                          </a:solidFill>
                          <a:latin typeface="Calibri"/>
                        </a:rPr>
                        <a:t>Agate Studio</a:t>
                      </a:r>
                    </a:p>
                  </a:txBody>
                  <a:tcPr marL="23624" marR="23624" marT="23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2480">
                <a:tc>
                  <a:txBody>
                    <a:bodyPr/>
                    <a:lstStyle/>
                    <a:p>
                      <a:pPr algn="l" fontAlgn="ctr"/>
                      <a:r>
                        <a:rPr lang="en-US" sz="2700" b="0" i="0" u="none" strike="noStrike">
                          <a:solidFill>
                            <a:srgbClr val="000000"/>
                          </a:solidFill>
                          <a:latin typeface="Calibri"/>
                        </a:rPr>
                        <a:t>AR &amp; CO</a:t>
                      </a:r>
                    </a:p>
                  </a:txBody>
                  <a:tcPr marL="23624" marR="23624" marT="23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2480">
                <a:tc>
                  <a:txBody>
                    <a:bodyPr/>
                    <a:lstStyle/>
                    <a:p>
                      <a:pPr algn="l" fontAlgn="b"/>
                      <a:r>
                        <a:rPr lang="en-US" sz="2700" b="0" i="0" u="none" strike="noStrike">
                          <a:solidFill>
                            <a:srgbClr val="000000"/>
                          </a:solidFill>
                          <a:latin typeface="Calibri"/>
                        </a:rPr>
                        <a:t>Chowdown Games</a:t>
                      </a:r>
                    </a:p>
                  </a:txBody>
                  <a:tcPr marL="23624" marR="23624" marT="236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2480">
                <a:tc>
                  <a:txBody>
                    <a:bodyPr/>
                    <a:lstStyle/>
                    <a:p>
                      <a:pPr algn="l" fontAlgn="ctr"/>
                      <a:r>
                        <a:rPr lang="en-US" sz="2700" b="0" i="0" u="none" strike="noStrike" dirty="0" err="1">
                          <a:solidFill>
                            <a:srgbClr val="000000"/>
                          </a:solidFill>
                          <a:latin typeface="Calibri"/>
                        </a:rPr>
                        <a:t>Joyverter</a:t>
                      </a:r>
                      <a:r>
                        <a:rPr lang="en-US" sz="2700" b="0" i="0" u="none" strike="noStrike" dirty="0">
                          <a:solidFill>
                            <a:srgbClr val="000000"/>
                          </a:solidFill>
                          <a:latin typeface="Calibri"/>
                        </a:rPr>
                        <a:t> Entertainment</a:t>
                      </a:r>
                    </a:p>
                  </a:txBody>
                  <a:tcPr marL="23624" marR="23624" marT="23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2480">
                <a:tc>
                  <a:txBody>
                    <a:bodyPr/>
                    <a:lstStyle/>
                    <a:p>
                      <a:pPr algn="l" fontAlgn="ctr"/>
                      <a:r>
                        <a:rPr lang="en-US" sz="2700" b="0" i="0" u="none" strike="noStrike" dirty="0">
                          <a:solidFill>
                            <a:srgbClr val="000000"/>
                          </a:solidFill>
                          <a:latin typeface="Calibri"/>
                        </a:rPr>
                        <a:t>Any companies that needs publishing and advertising</a:t>
                      </a:r>
                    </a:p>
                  </a:txBody>
                  <a:tcPr marL="23624" marR="23624" marT="23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2480">
                <a:tc>
                  <a:txBody>
                    <a:bodyPr/>
                    <a:lstStyle/>
                    <a:p>
                      <a:pPr algn="l" fontAlgn="ctr"/>
                      <a:r>
                        <a:rPr lang="en-US" sz="2700" b="0" i="0" u="none" strike="noStrike" dirty="0">
                          <a:solidFill>
                            <a:srgbClr val="000000"/>
                          </a:solidFill>
                          <a:latin typeface="Calibri"/>
                        </a:rPr>
                        <a:t>Etc.</a:t>
                      </a:r>
                    </a:p>
                  </a:txBody>
                  <a:tcPr marL="23624" marR="23624" marT="23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Career Opportunities</a:t>
            </a:r>
            <a:endParaRPr lang="en-US"/>
          </a:p>
        </p:txBody>
      </p:sp>
      <p:graphicFrame>
        <p:nvGraphicFramePr>
          <p:cNvPr id="4" name="Content Placeholder 3"/>
          <p:cNvGraphicFramePr>
            <a:graphicFrameLocks noGrp="1"/>
          </p:cNvGraphicFramePr>
          <p:nvPr>
            <p:ph idx="1"/>
          </p:nvPr>
        </p:nvGraphicFramePr>
        <p:xfrm>
          <a:off x="273066" y="2209800"/>
          <a:ext cx="8597868" cy="1493838"/>
        </p:xfrm>
        <a:graphic>
          <a:graphicData uri="http://schemas.openxmlformats.org/drawingml/2006/table">
            <a:tbl>
              <a:tblPr/>
              <a:tblGrid>
                <a:gridCol w="8597868"/>
              </a:tblGrid>
              <a:tr h="497946">
                <a:tc>
                  <a:txBody>
                    <a:bodyPr/>
                    <a:lstStyle/>
                    <a:p>
                      <a:pPr algn="ctr" fontAlgn="ctr"/>
                      <a:r>
                        <a:rPr lang="en-US" sz="2900" b="1" i="0" u="none" strike="noStrike">
                          <a:solidFill>
                            <a:srgbClr val="000000"/>
                          </a:solidFill>
                          <a:latin typeface="Calibri"/>
                        </a:rPr>
                        <a:t>Entrepreneurship</a:t>
                      </a:r>
                    </a:p>
                  </a:txBody>
                  <a:tcPr marL="24897" marR="24897" marT="248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r>
              <a:tr h="497946">
                <a:tc>
                  <a:txBody>
                    <a:bodyPr/>
                    <a:lstStyle/>
                    <a:p>
                      <a:pPr algn="ctr" fontAlgn="ctr"/>
                      <a:r>
                        <a:rPr lang="en-US" sz="2900" b="0" i="0" u="none" strike="noStrike">
                          <a:solidFill>
                            <a:srgbClr val="000000"/>
                          </a:solidFill>
                          <a:latin typeface="Calibri"/>
                        </a:rPr>
                        <a:t>Indie Game Developer</a:t>
                      </a:r>
                    </a:p>
                  </a:txBody>
                  <a:tcPr marL="24897" marR="24897" marT="248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97946">
                <a:tc>
                  <a:txBody>
                    <a:bodyPr/>
                    <a:lstStyle/>
                    <a:p>
                      <a:pPr algn="ctr" fontAlgn="ctr"/>
                      <a:r>
                        <a:rPr lang="en-US" sz="2900" b="0" i="0" u="none" strike="noStrike">
                          <a:solidFill>
                            <a:srgbClr val="000000"/>
                          </a:solidFill>
                          <a:latin typeface="Calibri"/>
                        </a:rPr>
                        <a:t>Indie Website Designer</a:t>
                      </a:r>
                    </a:p>
                  </a:txBody>
                  <a:tcPr marL="24897" marR="24897" marT="248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Audio File Format</a:t>
            </a:r>
            <a:endParaRPr lang="en-US" dirty="0"/>
          </a:p>
        </p:txBody>
      </p:sp>
      <p:pic>
        <p:nvPicPr>
          <p:cNvPr id="5" name="Picture 2" descr="http://www.free-audio-editor.com/features/images/slides/tutorials_38.png"/>
          <p:cNvPicPr>
            <a:picLocks noGrp="1" noChangeAspect="1" noChangeArrowheads="1"/>
          </p:cNvPicPr>
          <p:nvPr>
            <p:ph idx="1"/>
          </p:nvPr>
        </p:nvPicPr>
        <p:blipFill>
          <a:blip r:embed="rId2" cstate="email">
            <a:extLst>
              <a:ext uri="{28A0092B-C50C-407E-A947-70E740481C1C}">
                <a14:useLocalDpi xmlns="" xmlns:a14="http://schemas.microsoft.com/office/drawing/2010/main"/>
              </a:ext>
            </a:extLst>
          </a:blip>
          <a:srcRect/>
          <a:stretch>
            <a:fillRect/>
          </a:stretch>
        </p:blipFill>
        <p:spPr bwMode="auto">
          <a:xfrm>
            <a:off x="5104836" y="2239962"/>
            <a:ext cx="3124764" cy="33226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Rectangle 5"/>
          <p:cNvSpPr/>
          <p:nvPr/>
        </p:nvSpPr>
        <p:spPr>
          <a:xfrm>
            <a:off x="838200" y="2057401"/>
            <a:ext cx="4572000" cy="1815882"/>
          </a:xfrm>
          <a:prstGeom prst="rect">
            <a:avLst/>
          </a:prstGeom>
        </p:spPr>
        <p:txBody>
          <a:bodyPr wrap="square">
            <a:spAutoFit/>
          </a:bodyPr>
          <a:lstStyle/>
          <a:p>
            <a:r>
              <a:rPr lang="en-AU" sz="2800" b="1" dirty="0" smtClean="0"/>
              <a:t>Audio Processing</a:t>
            </a:r>
          </a:p>
          <a:p>
            <a:pPr lvl="0">
              <a:buFont typeface="Arial" pitchFamily="34" charset="0"/>
              <a:buChar char="•"/>
            </a:pPr>
            <a:r>
              <a:rPr lang="en-AU" sz="2800" dirty="0" smtClean="0"/>
              <a:t> Audio Architecture</a:t>
            </a:r>
            <a:endParaRPr lang="en-US" sz="2800" dirty="0" smtClean="0"/>
          </a:p>
          <a:p>
            <a:pPr lvl="0">
              <a:buFont typeface="Arial" pitchFamily="34" charset="0"/>
              <a:buChar char="•"/>
            </a:pPr>
            <a:r>
              <a:rPr lang="en-AU" sz="2800" dirty="0" smtClean="0"/>
              <a:t> Audio Digitization</a:t>
            </a:r>
            <a:endParaRPr lang="en-US" sz="2800" dirty="0" smtClean="0"/>
          </a:p>
          <a:p>
            <a:pPr>
              <a:buFont typeface="Arial" pitchFamily="34" charset="0"/>
              <a:buChar char="•"/>
            </a:pPr>
            <a:r>
              <a:rPr lang="en-AU" sz="2800" dirty="0" smtClean="0"/>
              <a:t> Audio Compression</a:t>
            </a:r>
            <a:endParaRPr lang="en-US" sz="2800" dirty="0" smtClean="0"/>
          </a:p>
        </p:txBody>
      </p:sp>
      <p:pic>
        <p:nvPicPr>
          <p:cNvPr id="7" name="Picture 2" descr="http://www.hometheaternetwork.com/pics/EMI_cables_Analog_digital.jpg"/>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914400" y="4114800"/>
            <a:ext cx="3714409" cy="19050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Fundamental Concepts in Video</a:t>
            </a:r>
            <a:endParaRPr lang="en-US" dirty="0"/>
          </a:p>
        </p:txBody>
      </p:sp>
      <p:sp>
        <p:nvSpPr>
          <p:cNvPr id="7" name="Rectangle 6"/>
          <p:cNvSpPr/>
          <p:nvPr/>
        </p:nvSpPr>
        <p:spPr>
          <a:xfrm>
            <a:off x="228600" y="2057400"/>
            <a:ext cx="4343400" cy="1569660"/>
          </a:xfrm>
          <a:prstGeom prst="rect">
            <a:avLst/>
          </a:prstGeom>
        </p:spPr>
        <p:txBody>
          <a:bodyPr wrap="square">
            <a:spAutoFit/>
          </a:bodyPr>
          <a:lstStyle/>
          <a:p>
            <a:r>
              <a:rPr lang="en-AU" sz="2400" b="1" dirty="0" smtClean="0"/>
              <a:t>Fundamental Concepts in Video</a:t>
            </a:r>
            <a:endParaRPr lang="en-US" sz="2400" b="1" dirty="0" smtClean="0"/>
          </a:p>
          <a:p>
            <a:pPr lvl="0">
              <a:buFont typeface="Arial" pitchFamily="34" charset="0"/>
              <a:buChar char="•"/>
            </a:pPr>
            <a:r>
              <a:rPr lang="en-AU" sz="2400" dirty="0" smtClean="0"/>
              <a:t> </a:t>
            </a:r>
            <a:r>
              <a:rPr lang="en-AU" sz="2400" dirty="0" err="1" smtClean="0"/>
              <a:t>Analog</a:t>
            </a:r>
            <a:r>
              <a:rPr lang="en-AU" sz="2400" dirty="0" smtClean="0"/>
              <a:t> Video </a:t>
            </a:r>
            <a:r>
              <a:rPr lang="en-AU" sz="2400" dirty="0" err="1" smtClean="0"/>
              <a:t>vs</a:t>
            </a:r>
            <a:r>
              <a:rPr lang="en-AU" sz="2400" dirty="0" smtClean="0"/>
              <a:t> Digital Video</a:t>
            </a:r>
            <a:endParaRPr lang="en-US" sz="2400" dirty="0" smtClean="0"/>
          </a:p>
          <a:p>
            <a:pPr lvl="0">
              <a:buFont typeface="Arial" pitchFamily="34" charset="0"/>
              <a:buChar char="•"/>
            </a:pPr>
            <a:r>
              <a:rPr lang="en-AU" sz="2400" dirty="0" smtClean="0"/>
              <a:t> Digital Video Compression</a:t>
            </a:r>
            <a:endParaRPr lang="en-US" sz="2400" dirty="0" smtClean="0"/>
          </a:p>
          <a:p>
            <a:pPr>
              <a:buFont typeface="Arial" pitchFamily="34" charset="0"/>
              <a:buChar char="•"/>
            </a:pPr>
            <a:r>
              <a:rPr lang="en-AU" sz="2400" dirty="0" smtClean="0"/>
              <a:t> Video Transmission</a:t>
            </a:r>
            <a:endParaRPr lang="en-US" sz="2400" dirty="0" smtClean="0"/>
          </a:p>
        </p:txBody>
      </p:sp>
      <p:pic>
        <p:nvPicPr>
          <p:cNvPr id="8" name="Picture 4" descr="http://cr4.globalspec.com/PostImages/200805/Analog_Digital_Signal_C4A7FEB0-BA09-AA75-DABD441A0E593CE5.jpg"/>
          <p:cNvPicPr>
            <a:picLocks noGrp="1" noChangeAspect="1" noChangeArrowheads="1"/>
          </p:cNvPicPr>
          <p:nvPr>
            <p:ph idx="1"/>
          </p:nvPr>
        </p:nvPicPr>
        <p:blipFill>
          <a:blip r:embed="rId2" cstate="print"/>
          <a:srcRect/>
          <a:stretch>
            <a:fillRect/>
          </a:stretch>
        </p:blipFill>
        <p:spPr bwMode="auto">
          <a:xfrm>
            <a:off x="4775200" y="2057400"/>
            <a:ext cx="4064000" cy="1828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8134" name="Picture 6" descr="http://www.intechopen.com/source/html/8510/media/image6.jpeg"/>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304800" y="3810000"/>
            <a:ext cx="4038600" cy="23760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mplate v1.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 v1.3</Template>
  <TotalTime>815</TotalTime>
  <Words>935</Words>
  <Application>Microsoft Office PowerPoint</Application>
  <PresentationFormat>On-screen Show (4:3)</PresentationFormat>
  <Paragraphs>193</Paragraphs>
  <Slides>72</Slides>
  <Notes>6</Notes>
  <HiddenSlides>0</HiddenSlides>
  <MMClips>0</MMClips>
  <ScaleCrop>false</ScaleCrop>
  <HeadingPairs>
    <vt:vector size="4" baseType="variant">
      <vt:variant>
        <vt:lpstr>Theme</vt:lpstr>
      </vt:variant>
      <vt:variant>
        <vt:i4>1</vt:i4>
      </vt:variant>
      <vt:variant>
        <vt:lpstr>Slide Titles</vt:lpstr>
      </vt:variant>
      <vt:variant>
        <vt:i4>72</vt:i4>
      </vt:variant>
    </vt:vector>
  </HeadingPairs>
  <TitlesOfParts>
    <vt:vector size="73" baseType="lpstr">
      <vt:lpstr>template v1.3</vt:lpstr>
      <vt:lpstr>Seminar Peminatan Interactive Multimedia</vt:lpstr>
      <vt:lpstr>Agenda </vt:lpstr>
      <vt:lpstr>Multimedia Programming Foundation</vt:lpstr>
      <vt:lpstr>Multimedia and GUI</vt:lpstr>
      <vt:lpstr>Color In Image</vt:lpstr>
      <vt:lpstr>Image File Format and Manipulation</vt:lpstr>
      <vt:lpstr>Graphics 2D</vt:lpstr>
      <vt:lpstr>Audio File Format</vt:lpstr>
      <vt:lpstr>Fundamental Concepts in Video</vt:lpstr>
      <vt:lpstr>Current Popular Multimedia</vt:lpstr>
      <vt:lpstr>Introduction to 3D Objects</vt:lpstr>
      <vt:lpstr>Game Design</vt:lpstr>
      <vt:lpstr>Game Genres</vt:lpstr>
      <vt:lpstr>Design Component and Process</vt:lpstr>
      <vt:lpstr>Game Concept</vt:lpstr>
      <vt:lpstr>Character Development</vt:lpstr>
      <vt:lpstr>Storytelling and Narrative</vt:lpstr>
      <vt:lpstr>User Interface</vt:lpstr>
      <vt:lpstr>Game Play</vt:lpstr>
      <vt:lpstr>Game Balancing</vt:lpstr>
      <vt:lpstr>Game Balancing</vt:lpstr>
      <vt:lpstr>Game Balancing (cont.)</vt:lpstr>
      <vt:lpstr>Game Balancing (cont.)</vt:lpstr>
      <vt:lpstr>Level Design</vt:lpstr>
      <vt:lpstr>COMPUTER GRAPHIC</vt:lpstr>
      <vt:lpstr>OpenGL</vt:lpstr>
      <vt:lpstr>C++ OpenGL</vt:lpstr>
      <vt:lpstr>OpenGL</vt:lpstr>
      <vt:lpstr>USER EXPERIENCE</vt:lpstr>
      <vt:lpstr>User Experience (UX)</vt:lpstr>
      <vt:lpstr>Wireframing</vt:lpstr>
      <vt:lpstr>HTML5 + JS + CSS3 </vt:lpstr>
      <vt:lpstr>Game Programming</vt:lpstr>
      <vt:lpstr>Unity</vt:lpstr>
      <vt:lpstr>Unity</vt:lpstr>
      <vt:lpstr>Monodevelop</vt:lpstr>
      <vt:lpstr>3D &amp; 2D Game</vt:lpstr>
      <vt:lpstr>Products of Interactive Multimedia</vt:lpstr>
      <vt:lpstr>Transpathtation by Silverpoint Team</vt:lpstr>
      <vt:lpstr>Road To Success of Silverpoint</vt:lpstr>
      <vt:lpstr>Animoclopedia</vt:lpstr>
      <vt:lpstr>Demo</vt:lpstr>
      <vt:lpstr>Switch It On</vt:lpstr>
      <vt:lpstr>Garuda Kids</vt:lpstr>
      <vt:lpstr>Garuda Kids</vt:lpstr>
      <vt:lpstr>Demo</vt:lpstr>
      <vt:lpstr>Revenge of Plants</vt:lpstr>
      <vt:lpstr>Video Demo </vt:lpstr>
      <vt:lpstr>Geo Game</vt:lpstr>
      <vt:lpstr>Video Demo </vt:lpstr>
      <vt:lpstr>Xivaria Wars</vt:lpstr>
      <vt:lpstr>Video Demo</vt:lpstr>
      <vt:lpstr>Touch Pet</vt:lpstr>
      <vt:lpstr>Video Demo</vt:lpstr>
      <vt:lpstr>BINUS Virtual Tour</vt:lpstr>
      <vt:lpstr>Demo</vt:lpstr>
      <vt:lpstr>Potential Research in Interactive Multimedia</vt:lpstr>
      <vt:lpstr>Technologies – Responsive Web Design</vt:lpstr>
      <vt:lpstr>Technologies - Augmented Reality</vt:lpstr>
      <vt:lpstr>Hardware</vt:lpstr>
      <vt:lpstr>Hardware</vt:lpstr>
      <vt:lpstr>Hardware</vt:lpstr>
      <vt:lpstr>Hardware</vt:lpstr>
      <vt:lpstr>Software and More</vt:lpstr>
      <vt:lpstr>Software and More</vt:lpstr>
      <vt:lpstr>Career Opportunities</vt:lpstr>
      <vt:lpstr>Career Opportunities</vt:lpstr>
      <vt:lpstr>Slide 68</vt:lpstr>
      <vt:lpstr>Slide 69</vt:lpstr>
      <vt:lpstr>Slide 70</vt:lpstr>
      <vt:lpstr>Career Opportunities</vt:lpstr>
      <vt:lpstr>Career Opportunities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Seminar Peminatan Interactive Multimedia</dc:title>
  <dc:creator>Rhio Sutoyo</dc:creator>
  <cp:lastModifiedBy>Jonathan SL</cp:lastModifiedBy>
  <cp:revision>216</cp:revision>
  <dcterms:created xsi:type="dcterms:W3CDTF">2013-03-14T12:59:17Z</dcterms:created>
  <dcterms:modified xsi:type="dcterms:W3CDTF">2015-10-09T09:37:25Z</dcterms:modified>
</cp:coreProperties>
</file>